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autoCompressPictures="0">
  <p:sldMasterIdLst>
    <p:sldMasterId id="2147483660" r:id="rId4"/>
  </p:sldMasterIdLst>
  <p:notesMasterIdLst>
    <p:notesMasterId r:id="rId26"/>
  </p:notesMasterIdLst>
  <p:handoutMasterIdLst>
    <p:handoutMasterId r:id="rId27"/>
  </p:handoutMasterIdLst>
  <p:sldIdLst>
    <p:sldId id="256" r:id="rId5"/>
    <p:sldId id="266" r:id="rId6"/>
    <p:sldId id="270" r:id="rId7"/>
    <p:sldId id="285" r:id="rId8"/>
    <p:sldId id="273" r:id="rId9"/>
    <p:sldId id="286" r:id="rId10"/>
    <p:sldId id="287" r:id="rId11"/>
    <p:sldId id="288" r:id="rId12"/>
    <p:sldId id="289" r:id="rId13"/>
    <p:sldId id="290" r:id="rId14"/>
    <p:sldId id="291" r:id="rId15"/>
    <p:sldId id="292" r:id="rId16"/>
    <p:sldId id="293" r:id="rId17"/>
    <p:sldId id="294" r:id="rId18"/>
    <p:sldId id="295" r:id="rId19"/>
    <p:sldId id="296" r:id="rId20"/>
    <p:sldId id="297" r:id="rId21"/>
    <p:sldId id="298" r:id="rId22"/>
    <p:sldId id="301" r:id="rId23"/>
    <p:sldId id="299" r:id="rId24"/>
    <p:sldId id="300" r:id="rId25"/>
  </p:sldIdLst>
  <p:sldSz cx="9144000" cy="6858000" type="screen4x3"/>
  <p:notesSz cx="6858000" cy="1533525"/>
  <p:embeddedFontLs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DIN Pro Regular" panose="02000503040000020003" pitchFamily="2" charset="0"/>
      <p:regular r:id="rId34"/>
      <p:bold r:id="rId35"/>
      <p:italic r:id="rId36"/>
      <p:boldItalic r:id="rId37"/>
    </p:embeddedFont>
    <p:embeddedFont>
      <p:font typeface="Noto Sans" panose="020B0502040504020204" pitchFamily="34" charset="0"/>
      <p:regular r:id="rId38"/>
      <p:bold r:id="rId39"/>
      <p:italic r:id="rId40"/>
    </p:embeddedFont>
    <p:embeddedFont>
      <p:font typeface="Noto Sans Medium" panose="020B0502040504020204" pitchFamily="34" charset="0"/>
      <p:regular r:id="rId41"/>
      <p:bold r:id="rId42"/>
      <p:italic r:id="rId43"/>
    </p:embeddedFont>
    <p:embeddedFont>
      <p:font typeface="Verdana" panose="020B0604030504040204" pitchFamily="34"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ison Kapitanoff" initials="AK" lastIdx="5" clrIdx="0">
    <p:extLst>
      <p:ext uri="{19B8F6BF-5375-455C-9EA6-DF929625EA0E}">
        <p15:presenceInfo xmlns:p15="http://schemas.microsoft.com/office/powerpoint/2012/main" userId="S::akapitanoff@discoveryed.com::c01d0430-9fb5-4b21-98af-4ce81ee820dc" providerId="AD"/>
      </p:ext>
    </p:extLst>
  </p:cmAuthor>
  <p:cmAuthor id="2" name="Andrew Iskowitz" initials="AI" lastIdx="2" clrIdx="1">
    <p:extLst>
      <p:ext uri="{19B8F6BF-5375-455C-9EA6-DF929625EA0E}">
        <p15:presenceInfo xmlns:p15="http://schemas.microsoft.com/office/powerpoint/2012/main" userId="S::aiskowitz@discoveryed.com::8de99e15-3d5b-43a5-a1c9-606e1dfafa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BA8"/>
    <a:srgbClr val="206EA9"/>
    <a:srgbClr val="004CA8"/>
    <a:srgbClr val="84DBEF"/>
    <a:srgbClr val="0099CC"/>
    <a:srgbClr val="FFC41D"/>
    <a:srgbClr val="27C6B3"/>
    <a:srgbClr val="F28A00"/>
    <a:srgbClr val="CC00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3EFA882-4B8F-4743-89E7-1E2A981434CC}" v="2" dt="2021-11-05T21:34:52.5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83"/>
    <p:restoredTop sz="94602"/>
  </p:normalViewPr>
  <p:slideViewPr>
    <p:cSldViewPr snapToGrid="0" snapToObjects="1">
      <p:cViewPr varScale="1">
        <p:scale>
          <a:sx n="115" d="100"/>
          <a:sy n="115" d="100"/>
        </p:scale>
        <p:origin x="2176" y="208"/>
      </p:cViewPr>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font" Target="fonts/font14.fntdata"/><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Sobrado" userId="3cf73e4b-540d-44d9-8acf-004bf3789710" providerId="ADAL" clId="{26547DF7-08A6-214D-8FAD-1ECF2A737C5D}"/>
    <pc:docChg chg="undo custSel modMainMaster">
      <pc:chgData name="Laura Sobrado" userId="3cf73e4b-540d-44d9-8acf-004bf3789710" providerId="ADAL" clId="{26547DF7-08A6-214D-8FAD-1ECF2A737C5D}" dt="2020-11-06T22:15:38.600" v="13"/>
      <pc:docMkLst>
        <pc:docMk/>
      </pc:docMkLst>
      <pc:sldMasterChg chg="modSldLayout">
        <pc:chgData name="Laura Sobrado" userId="3cf73e4b-540d-44d9-8acf-004bf3789710" providerId="ADAL" clId="{26547DF7-08A6-214D-8FAD-1ECF2A737C5D}" dt="2020-11-06T22:15:38.600" v="13"/>
        <pc:sldMasterMkLst>
          <pc:docMk/>
          <pc:sldMasterMk cId="2644997977" sldId="2147483660"/>
        </pc:sldMasterMkLst>
        <pc:sldLayoutChg chg="addSp delSp modSp mod">
          <pc:chgData name="Laura Sobrado" userId="3cf73e4b-540d-44d9-8acf-004bf3789710" providerId="ADAL" clId="{26547DF7-08A6-214D-8FAD-1ECF2A737C5D}" dt="2020-11-06T22:14:25.858" v="1"/>
          <pc:sldLayoutMkLst>
            <pc:docMk/>
            <pc:sldMasterMk cId="2644997977" sldId="2147483660"/>
            <pc:sldLayoutMk cId="4033851739" sldId="2147483661"/>
          </pc:sldLayoutMkLst>
          <pc:picChg chg="del">
            <ac:chgData name="Laura Sobrado" userId="3cf73e4b-540d-44d9-8acf-004bf3789710" providerId="ADAL" clId="{26547DF7-08A6-214D-8FAD-1ECF2A737C5D}" dt="2020-11-06T22:14:25.528" v="0" actId="478"/>
            <ac:picMkLst>
              <pc:docMk/>
              <pc:sldMasterMk cId="2644997977" sldId="2147483660"/>
              <pc:sldLayoutMk cId="4033851739" sldId="2147483661"/>
              <ac:picMk id="6" creationId="{A4D14E2C-E622-C344-9088-15167125C12A}"/>
            </ac:picMkLst>
          </pc:picChg>
          <pc:picChg chg="add mod">
            <ac:chgData name="Laura Sobrado" userId="3cf73e4b-540d-44d9-8acf-004bf3789710" providerId="ADAL" clId="{26547DF7-08A6-214D-8FAD-1ECF2A737C5D}" dt="2020-11-06T22:14:25.858" v="1"/>
            <ac:picMkLst>
              <pc:docMk/>
              <pc:sldMasterMk cId="2644997977" sldId="2147483660"/>
              <pc:sldLayoutMk cId="4033851739" sldId="2147483661"/>
              <ac:picMk id="11" creationId="{CC38BAB0-7B87-8849-A1EA-6C409FF1E279}"/>
            </ac:picMkLst>
          </pc:picChg>
        </pc:sldLayoutChg>
        <pc:sldLayoutChg chg="addSp delSp modSp mod">
          <pc:chgData name="Laura Sobrado" userId="3cf73e4b-540d-44d9-8acf-004bf3789710" providerId="ADAL" clId="{26547DF7-08A6-214D-8FAD-1ECF2A737C5D}" dt="2020-11-06T22:15:30.450" v="8"/>
          <pc:sldLayoutMkLst>
            <pc:docMk/>
            <pc:sldMasterMk cId="2644997977" sldId="2147483660"/>
            <pc:sldLayoutMk cId="148536311" sldId="2147483672"/>
          </pc:sldLayoutMkLst>
          <pc:spChg chg="add del">
            <ac:chgData name="Laura Sobrado" userId="3cf73e4b-540d-44d9-8acf-004bf3789710" providerId="ADAL" clId="{26547DF7-08A6-214D-8FAD-1ECF2A737C5D}" dt="2020-11-06T22:15:14.489" v="5" actId="478"/>
            <ac:spMkLst>
              <pc:docMk/>
              <pc:sldMasterMk cId="2644997977" sldId="2147483660"/>
              <pc:sldLayoutMk cId="148536311" sldId="2147483672"/>
              <ac:spMk id="4" creationId="{AEE17716-82E1-3A41-950D-64E66FF1AF3A}"/>
            </ac:spMkLst>
          </pc:spChg>
          <pc:spChg chg="del">
            <ac:chgData name="Laura Sobrado" userId="3cf73e4b-540d-44d9-8acf-004bf3789710" providerId="ADAL" clId="{26547DF7-08A6-214D-8FAD-1ECF2A737C5D}" dt="2020-11-06T22:15:29.231" v="7" actId="478"/>
            <ac:spMkLst>
              <pc:docMk/>
              <pc:sldMasterMk cId="2644997977" sldId="2147483660"/>
              <pc:sldLayoutMk cId="148536311" sldId="2147483672"/>
              <ac:spMk id="13" creationId="{5971DC23-B233-5942-BA0A-2463358E13F4}"/>
            </ac:spMkLst>
          </pc:spChg>
          <pc:spChg chg="add mod">
            <ac:chgData name="Laura Sobrado" userId="3cf73e4b-540d-44d9-8acf-004bf3789710" providerId="ADAL" clId="{26547DF7-08A6-214D-8FAD-1ECF2A737C5D}" dt="2020-11-06T22:15:30.450" v="8"/>
            <ac:spMkLst>
              <pc:docMk/>
              <pc:sldMasterMk cId="2644997977" sldId="2147483660"/>
              <pc:sldLayoutMk cId="148536311" sldId="2147483672"/>
              <ac:spMk id="19" creationId="{2D24E888-85F7-0346-878C-F51D0BFC40F3}"/>
            </ac:spMkLst>
          </pc:spChg>
          <pc:picChg chg="del">
            <ac:chgData name="Laura Sobrado" userId="3cf73e4b-540d-44d9-8acf-004bf3789710" providerId="ADAL" clId="{26547DF7-08A6-214D-8FAD-1ECF2A737C5D}" dt="2020-11-06T22:15:27.695" v="6" actId="478"/>
            <ac:picMkLst>
              <pc:docMk/>
              <pc:sldMasterMk cId="2644997977" sldId="2147483660"/>
              <pc:sldLayoutMk cId="148536311" sldId="2147483672"/>
              <ac:picMk id="9" creationId="{D919E3B5-B29C-B745-845F-57177279C546}"/>
            </ac:picMkLst>
          </pc:picChg>
          <pc:picChg chg="add mod">
            <ac:chgData name="Laura Sobrado" userId="3cf73e4b-540d-44d9-8acf-004bf3789710" providerId="ADAL" clId="{26547DF7-08A6-214D-8FAD-1ECF2A737C5D}" dt="2020-11-06T22:15:30.450" v="8"/>
            <ac:picMkLst>
              <pc:docMk/>
              <pc:sldMasterMk cId="2644997977" sldId="2147483660"/>
              <pc:sldLayoutMk cId="148536311" sldId="2147483672"/>
              <ac:picMk id="16" creationId="{F4959A42-4A7F-FC4C-8375-57FEB15F50F3}"/>
            </ac:picMkLst>
          </pc:picChg>
          <pc:picChg chg="del">
            <ac:chgData name="Laura Sobrado" userId="3cf73e4b-540d-44d9-8acf-004bf3789710" providerId="ADAL" clId="{26547DF7-08A6-214D-8FAD-1ECF2A737C5D}" dt="2020-11-06T22:15:12.111" v="2" actId="478"/>
            <ac:picMkLst>
              <pc:docMk/>
              <pc:sldMasterMk cId="2644997977" sldId="2147483660"/>
              <pc:sldLayoutMk cId="148536311" sldId="2147483672"/>
              <ac:picMk id="17" creationId="{3ECFE94B-B4E8-4843-BBCC-ABA3321F52BC}"/>
            </ac:picMkLst>
          </pc:picChg>
          <pc:picChg chg="add mod">
            <ac:chgData name="Laura Sobrado" userId="3cf73e4b-540d-44d9-8acf-004bf3789710" providerId="ADAL" clId="{26547DF7-08A6-214D-8FAD-1ECF2A737C5D}" dt="2020-11-06T22:15:30.450" v="8"/>
            <ac:picMkLst>
              <pc:docMk/>
              <pc:sldMasterMk cId="2644997977" sldId="2147483660"/>
              <pc:sldLayoutMk cId="148536311" sldId="2147483672"/>
              <ac:picMk id="20" creationId="{529BB4EA-A866-084B-8921-BD1A84A1927E}"/>
            </ac:picMkLst>
          </pc:picChg>
          <pc:cxnChg chg="del">
            <ac:chgData name="Laura Sobrado" userId="3cf73e4b-540d-44d9-8acf-004bf3789710" providerId="ADAL" clId="{26547DF7-08A6-214D-8FAD-1ECF2A737C5D}" dt="2020-11-06T22:15:12.920" v="3" actId="478"/>
            <ac:cxnSpMkLst>
              <pc:docMk/>
              <pc:sldMasterMk cId="2644997977" sldId="2147483660"/>
              <pc:sldLayoutMk cId="148536311" sldId="2147483672"/>
              <ac:cxnSpMk id="8" creationId="{05DE3D4F-9E53-A941-8D0D-E51E3F93690C}"/>
            </ac:cxnSpMkLst>
          </pc:cxnChg>
          <pc:cxnChg chg="add mod">
            <ac:chgData name="Laura Sobrado" userId="3cf73e4b-540d-44d9-8acf-004bf3789710" providerId="ADAL" clId="{26547DF7-08A6-214D-8FAD-1ECF2A737C5D}" dt="2020-11-06T22:15:30.450" v="8"/>
            <ac:cxnSpMkLst>
              <pc:docMk/>
              <pc:sldMasterMk cId="2644997977" sldId="2147483660"/>
              <pc:sldLayoutMk cId="148536311" sldId="2147483672"/>
              <ac:cxnSpMk id="14" creationId="{1BCC9F81-83F7-BF42-A1EE-EDB51550F870}"/>
            </ac:cxnSpMkLst>
          </pc:cxnChg>
        </pc:sldLayoutChg>
        <pc:sldLayoutChg chg="addSp delSp modSp mod">
          <pc:chgData name="Laura Sobrado" userId="3cf73e4b-540d-44d9-8acf-004bf3789710" providerId="ADAL" clId="{26547DF7-08A6-214D-8FAD-1ECF2A737C5D}" dt="2020-11-06T22:15:38.600" v="13"/>
          <pc:sldLayoutMkLst>
            <pc:docMk/>
            <pc:sldMasterMk cId="2644997977" sldId="2147483660"/>
            <pc:sldLayoutMk cId="51319203" sldId="2147483674"/>
          </pc:sldLayoutMkLst>
          <pc:spChg chg="del">
            <ac:chgData name="Laura Sobrado" userId="3cf73e4b-540d-44d9-8acf-004bf3789710" providerId="ADAL" clId="{26547DF7-08A6-214D-8FAD-1ECF2A737C5D}" dt="2020-11-06T22:15:37.693" v="12" actId="478"/>
            <ac:spMkLst>
              <pc:docMk/>
              <pc:sldMasterMk cId="2644997977" sldId="2147483660"/>
              <pc:sldLayoutMk cId="51319203" sldId="2147483674"/>
              <ac:spMk id="14" creationId="{BFCB6D73-BAF3-0348-B3ED-CB77CE4205D1}"/>
            </ac:spMkLst>
          </pc:spChg>
          <pc:spChg chg="add mod">
            <ac:chgData name="Laura Sobrado" userId="3cf73e4b-540d-44d9-8acf-004bf3789710" providerId="ADAL" clId="{26547DF7-08A6-214D-8FAD-1ECF2A737C5D}" dt="2020-11-06T22:15:38.600" v="13"/>
            <ac:spMkLst>
              <pc:docMk/>
              <pc:sldMasterMk cId="2644997977" sldId="2147483660"/>
              <pc:sldLayoutMk cId="51319203" sldId="2147483674"/>
              <ac:spMk id="20" creationId="{74594D63-F454-8F44-9883-A42DD8FA06C3}"/>
            </ac:spMkLst>
          </pc:spChg>
          <pc:picChg chg="del">
            <ac:chgData name="Laura Sobrado" userId="3cf73e4b-540d-44d9-8acf-004bf3789710" providerId="ADAL" clId="{26547DF7-08A6-214D-8FAD-1ECF2A737C5D}" dt="2020-11-06T22:15:35.611" v="11" actId="478"/>
            <ac:picMkLst>
              <pc:docMk/>
              <pc:sldMasterMk cId="2644997977" sldId="2147483660"/>
              <pc:sldLayoutMk cId="51319203" sldId="2147483674"/>
              <ac:picMk id="11" creationId="{19C27926-B4B5-7444-BF0C-8EFC7FEE053C}"/>
            </ac:picMkLst>
          </pc:picChg>
          <pc:picChg chg="del">
            <ac:chgData name="Laura Sobrado" userId="3cf73e4b-540d-44d9-8acf-004bf3789710" providerId="ADAL" clId="{26547DF7-08A6-214D-8FAD-1ECF2A737C5D}" dt="2020-11-06T22:15:34.016" v="9" actId="478"/>
            <ac:picMkLst>
              <pc:docMk/>
              <pc:sldMasterMk cId="2644997977" sldId="2147483660"/>
              <pc:sldLayoutMk cId="51319203" sldId="2147483674"/>
              <ac:picMk id="12" creationId="{9AEF0E16-2029-134E-9864-4C974CB7765D}"/>
            </ac:picMkLst>
          </pc:picChg>
          <pc:picChg chg="add mod">
            <ac:chgData name="Laura Sobrado" userId="3cf73e4b-540d-44d9-8acf-004bf3789710" providerId="ADAL" clId="{26547DF7-08A6-214D-8FAD-1ECF2A737C5D}" dt="2020-11-06T22:15:38.600" v="13"/>
            <ac:picMkLst>
              <pc:docMk/>
              <pc:sldMasterMk cId="2644997977" sldId="2147483660"/>
              <pc:sldLayoutMk cId="51319203" sldId="2147483674"/>
              <ac:picMk id="18" creationId="{8C2BE717-D0DB-494C-92EF-02A85F8455FF}"/>
            </ac:picMkLst>
          </pc:picChg>
          <pc:picChg chg="add mod">
            <ac:chgData name="Laura Sobrado" userId="3cf73e4b-540d-44d9-8acf-004bf3789710" providerId="ADAL" clId="{26547DF7-08A6-214D-8FAD-1ECF2A737C5D}" dt="2020-11-06T22:15:38.600" v="13"/>
            <ac:picMkLst>
              <pc:docMk/>
              <pc:sldMasterMk cId="2644997977" sldId="2147483660"/>
              <pc:sldLayoutMk cId="51319203" sldId="2147483674"/>
              <ac:picMk id="21" creationId="{8A56D72B-6C41-E147-90F6-9212404480C4}"/>
            </ac:picMkLst>
          </pc:picChg>
          <pc:cxnChg chg="del">
            <ac:chgData name="Laura Sobrado" userId="3cf73e4b-540d-44d9-8acf-004bf3789710" providerId="ADAL" clId="{26547DF7-08A6-214D-8FAD-1ECF2A737C5D}" dt="2020-11-06T22:15:34.977" v="10" actId="478"/>
            <ac:cxnSpMkLst>
              <pc:docMk/>
              <pc:sldMasterMk cId="2644997977" sldId="2147483660"/>
              <pc:sldLayoutMk cId="51319203" sldId="2147483674"/>
              <ac:cxnSpMk id="10" creationId="{C621DB12-ABE8-6543-8C04-877AE05C684D}"/>
            </ac:cxnSpMkLst>
          </pc:cxnChg>
          <pc:cxnChg chg="add mod">
            <ac:chgData name="Laura Sobrado" userId="3cf73e4b-540d-44d9-8acf-004bf3789710" providerId="ADAL" clId="{26547DF7-08A6-214D-8FAD-1ECF2A737C5D}" dt="2020-11-06T22:15:38.600" v="13"/>
            <ac:cxnSpMkLst>
              <pc:docMk/>
              <pc:sldMasterMk cId="2644997977" sldId="2147483660"/>
              <pc:sldLayoutMk cId="51319203" sldId="2147483674"/>
              <ac:cxnSpMk id="16" creationId="{98D99504-9D1E-7844-AFC3-0CC0B4F71C23}"/>
            </ac:cxnSpMkLst>
          </pc:cxnChg>
        </pc:sldLayoutChg>
      </pc:sldMasterChg>
    </pc:docChg>
  </pc:docChgLst>
  <pc:docChgLst>
    <pc:chgData name="Laura Sobrado" userId="3cf73e4b-540d-44d9-8acf-004bf3789710" providerId="ADAL" clId="{B3EFA882-4B8F-4743-89E7-1E2A981434CC}"/>
    <pc:docChg chg="modSld">
      <pc:chgData name="Laura Sobrado" userId="3cf73e4b-540d-44d9-8acf-004bf3789710" providerId="ADAL" clId="{B3EFA882-4B8F-4743-89E7-1E2A981434CC}" dt="2021-11-05T21:34:55.780" v="7" actId="20577"/>
      <pc:docMkLst>
        <pc:docMk/>
      </pc:docMkLst>
      <pc:sldChg chg="modSp mod">
        <pc:chgData name="Laura Sobrado" userId="3cf73e4b-540d-44d9-8acf-004bf3789710" providerId="ADAL" clId="{B3EFA882-4B8F-4743-89E7-1E2A981434CC}" dt="2021-11-05T21:34:55.780" v="7" actId="20577"/>
        <pc:sldMkLst>
          <pc:docMk/>
          <pc:sldMk cId="194760278" sldId="299"/>
        </pc:sldMkLst>
        <pc:spChg chg="mod">
          <ac:chgData name="Laura Sobrado" userId="3cf73e4b-540d-44d9-8acf-004bf3789710" providerId="ADAL" clId="{B3EFA882-4B8F-4743-89E7-1E2A981434CC}" dt="2021-11-05T21:34:55.780" v="7" actId="20577"/>
          <ac:spMkLst>
            <pc:docMk/>
            <pc:sldMk cId="194760278" sldId="299"/>
            <ac:spMk id="6" creationId="{34F3BAC7-FC73-884D-83EE-F533C7E273E1}"/>
          </ac:spMkLst>
        </pc:spChg>
      </pc:sldChg>
    </pc:docChg>
  </pc:docChgLst>
  <pc:docChgLst>
    <pc:chgData name="Laura Sobrado" userId="3cf73e4b-540d-44d9-8acf-004bf3789710" providerId="ADAL" clId="{6D6839F4-BDE5-9D4D-850F-910E70E3690E}"/>
    <pc:docChg chg="custSel modSld">
      <pc:chgData name="Laura Sobrado" userId="3cf73e4b-540d-44d9-8acf-004bf3789710" providerId="ADAL" clId="{6D6839F4-BDE5-9D4D-850F-910E70E3690E}" dt="2020-09-25T19:03:20.417" v="6" actId="14100"/>
      <pc:docMkLst>
        <pc:docMk/>
      </pc:docMkLst>
      <pc:sldChg chg="addSp delSp modSp mod delAnim modAnim">
        <pc:chgData name="Laura Sobrado" userId="3cf73e4b-540d-44d9-8acf-004bf3789710" providerId="ADAL" clId="{6D6839F4-BDE5-9D4D-850F-910E70E3690E}" dt="2020-09-25T19:03:20.417" v="6" actId="14100"/>
        <pc:sldMkLst>
          <pc:docMk/>
          <pc:sldMk cId="3826121001" sldId="286"/>
        </pc:sldMkLst>
        <pc:picChg chg="del">
          <ac:chgData name="Laura Sobrado" userId="3cf73e4b-540d-44d9-8acf-004bf3789710" providerId="ADAL" clId="{6D6839F4-BDE5-9D4D-850F-910E70E3690E}" dt="2020-09-25T19:03:07.396" v="3" actId="478"/>
          <ac:picMkLst>
            <pc:docMk/>
            <pc:sldMk cId="3826121001" sldId="286"/>
            <ac:picMk id="2" creationId="{2CF44B7D-EF61-474F-8542-143A4F5B9603}"/>
          </ac:picMkLst>
        </pc:picChg>
        <pc:picChg chg="add mod">
          <ac:chgData name="Laura Sobrado" userId="3cf73e4b-540d-44d9-8acf-004bf3789710" providerId="ADAL" clId="{6D6839F4-BDE5-9D4D-850F-910E70E3690E}" dt="2020-09-25T19:03:20.417" v="6" actId="14100"/>
          <ac:picMkLst>
            <pc:docMk/>
            <pc:sldMk cId="3826121001" sldId="286"/>
            <ac:picMk id="3" creationId="{9B4CABBA-47D1-954B-B898-87421303C674}"/>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BC5764-F815-2342-861B-B09B93A65C1C}"/>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0B0E71C-DCCB-4748-8D52-A59423B8EB8C}"/>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228BCC81-8206-5143-88B4-6B9453EDE52F}" type="datetimeFigureOut">
              <a:rPr lang="en-US" smtClean="0"/>
              <a:t>11/5/21</a:t>
            </a:fld>
            <a:endParaRPr lang="en-US"/>
          </a:p>
        </p:txBody>
      </p:sp>
      <p:sp>
        <p:nvSpPr>
          <p:cNvPr id="4" name="Footer Placeholder 3">
            <a:extLst>
              <a:ext uri="{FF2B5EF4-FFF2-40B4-BE49-F238E27FC236}">
                <a16:creationId xmlns:a16="http://schemas.microsoft.com/office/drawing/2014/main" id="{39E1480D-DBD5-6F44-A708-55CEA55F0D65}"/>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F2C570A-7646-EF47-92DE-33F52A698DD6}"/>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934FAAFC-68A8-7746-BA57-8D85FA3B7A04}" type="slidenum">
              <a:rPr lang="en-US" smtClean="0"/>
              <a:t>‹#›</a:t>
            </a:fld>
            <a:endParaRPr lang="en-US"/>
          </a:p>
        </p:txBody>
      </p:sp>
    </p:spTree>
    <p:extLst>
      <p:ext uri="{BB962C8B-B14F-4D97-AF65-F5344CB8AC3E}">
        <p14:creationId xmlns:p14="http://schemas.microsoft.com/office/powerpoint/2010/main" val="283090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A52AFB09-CA9F-A846-BA92-FB9C6FFBAE5F}" type="datetimeFigureOut">
              <a:rPr lang="en-US" smtClean="0"/>
              <a:t>11/5/21</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1BCEF493-EB7F-8246-859E-EACAE6E1125D}" type="slidenum">
              <a:rPr lang="en-US" smtClean="0"/>
              <a:t>‹#›</a:t>
            </a:fld>
            <a:endParaRPr lang="en-US"/>
          </a:p>
        </p:txBody>
      </p:sp>
    </p:spTree>
    <p:extLst>
      <p:ext uri="{BB962C8B-B14F-4D97-AF65-F5344CB8AC3E}">
        <p14:creationId xmlns:p14="http://schemas.microsoft.com/office/powerpoint/2010/main" val="93798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uturesfundamentals.org/content/themes/futures-fundamentals-responsive/assets_imported_from_prototype/pdf/The_Facts_Behind_Oil_Prices.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uturesfundamentals.org/see-the-impact/energy-futures/gas-prices-explained/" TargetMode="External"/><Relationship Id="rId2" Type="http://schemas.openxmlformats.org/officeDocument/2006/relationships/slide" Target="../slides/slide20.xml"/><Relationship Id="rId1" Type="http://schemas.openxmlformats.org/officeDocument/2006/relationships/notesMaster" Target="../notesMasters/notesMaster1.xml"/><Relationship Id="rId5" Type="http://schemas.openxmlformats.org/officeDocument/2006/relationships/hyperlink" Target="https://www.cmegroup.com/education/courses/introduction-to-futures/understanding-the-role-of-speculators.html" TargetMode="External"/><Relationship Id="rId4" Type="http://schemas.openxmlformats.org/officeDocument/2006/relationships/hyperlink" Target="https://www.cmegroup.com/education/courses/introduction-to-futures/understanding-the-role-of-hedgers.html"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CEF493-EB7F-8246-859E-EACAE6E1125D}" type="slidenum">
              <a:rPr lang="en-US" smtClean="0"/>
              <a:t>0</a:t>
            </a:fld>
            <a:endParaRPr lang="en-US"/>
          </a:p>
        </p:txBody>
      </p:sp>
    </p:spTree>
    <p:extLst>
      <p:ext uri="{BB962C8B-B14F-4D97-AF65-F5344CB8AC3E}">
        <p14:creationId xmlns:p14="http://schemas.microsoft.com/office/powerpoint/2010/main" val="1755807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b="1"/>
              <a:t>Instructor Notes:</a:t>
            </a:r>
          </a:p>
          <a:p>
            <a:pPr marL="914400" lvl="0" indent="-298450" algn="l" rtl="0">
              <a:spcBef>
                <a:spcPts val="0"/>
              </a:spcBef>
              <a:spcAft>
                <a:spcPts val="0"/>
              </a:spcAft>
              <a:buClr>
                <a:schemeClr val="dk1"/>
              </a:buClr>
              <a:buSzPts val="1100"/>
              <a:buFont typeface="Calibri"/>
              <a:buChar char="●"/>
            </a:pPr>
            <a:r>
              <a:rPr lang="en-US" sz="1200"/>
              <a:t>Engage students in a conversation about how a business or company providing consumers with a price as an anchor could influence the consumer.  Prompt students with the questions shown on the slide.</a:t>
            </a:r>
            <a:endParaRPr lang="en-US"/>
          </a:p>
          <a:p>
            <a:endParaRPr lang="en-US"/>
          </a:p>
        </p:txBody>
      </p:sp>
      <p:sp>
        <p:nvSpPr>
          <p:cNvPr id="4" name="Slide Number Placeholder 3"/>
          <p:cNvSpPr>
            <a:spLocks noGrp="1"/>
          </p:cNvSpPr>
          <p:nvPr>
            <p:ph type="sldNum" sz="quarter" idx="5"/>
          </p:nvPr>
        </p:nvSpPr>
        <p:spPr/>
        <p:txBody>
          <a:bodyPr/>
          <a:lstStyle/>
          <a:p>
            <a:fld id="{1BCEF493-EB7F-8246-859E-EACAE6E1125D}" type="slidenum">
              <a:rPr lang="en-US" smtClean="0"/>
              <a:t>9</a:t>
            </a:fld>
            <a:endParaRPr lang="en-US"/>
          </a:p>
        </p:txBody>
      </p:sp>
    </p:spTree>
    <p:extLst>
      <p:ext uri="{BB962C8B-B14F-4D97-AF65-F5344CB8AC3E}">
        <p14:creationId xmlns:p14="http://schemas.microsoft.com/office/powerpoint/2010/main" val="3766529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b="1"/>
              <a:t>Instructor Notes:</a:t>
            </a:r>
          </a:p>
          <a:p>
            <a:pPr marL="914400" lvl="0" indent="-298450" algn="l" rtl="0">
              <a:spcBef>
                <a:spcPts val="0"/>
              </a:spcBef>
              <a:spcAft>
                <a:spcPts val="0"/>
              </a:spcAft>
              <a:buClr>
                <a:schemeClr val="dk1"/>
              </a:buClr>
              <a:buSzPts val="1100"/>
              <a:buFont typeface="Calibri"/>
              <a:buChar char="●"/>
            </a:pPr>
            <a:r>
              <a:rPr lang="en-US" sz="1200"/>
              <a:t>Tell students you want them to consider an example of anchoring and how it could impact a consumer. </a:t>
            </a:r>
          </a:p>
          <a:p>
            <a:pPr marL="914400" lvl="0" indent="-298450" algn="l" rtl="0">
              <a:spcBef>
                <a:spcPts val="0"/>
              </a:spcBef>
              <a:spcAft>
                <a:spcPts val="0"/>
              </a:spcAft>
              <a:buClr>
                <a:schemeClr val="dk1"/>
              </a:buClr>
              <a:buSzPts val="1100"/>
              <a:buFont typeface="Calibri"/>
              <a:buChar char="●"/>
            </a:pPr>
            <a:r>
              <a:rPr lang="en-US" sz="1200"/>
              <a:t>Click to share the scenario. Point out that they have been presented with an anchor price for the shoes of $200. </a:t>
            </a:r>
          </a:p>
          <a:p>
            <a:pPr marL="914400" lvl="0" indent="-298450" algn="l" rtl="0">
              <a:spcBef>
                <a:spcPts val="0"/>
              </a:spcBef>
              <a:spcAft>
                <a:spcPts val="0"/>
              </a:spcAft>
              <a:buClr>
                <a:schemeClr val="dk1"/>
              </a:buClr>
              <a:buSzPts val="1100"/>
              <a:buFont typeface="Calibri"/>
              <a:buChar char="●"/>
            </a:pPr>
            <a:r>
              <a:rPr lang="en-US" sz="1200"/>
              <a:t>Click to provide the rest of the scenario. Ask students to respond to the question. Discuss possible reactions. In most cases, consumers who see a high price anchor and then see a lower price view the second price to be a “deal” and are more inclined to want to buy them. </a:t>
            </a:r>
          </a:p>
          <a:p>
            <a:pPr marL="914400" lvl="0" indent="-298450" algn="l" rtl="0">
              <a:spcBef>
                <a:spcPts val="0"/>
              </a:spcBef>
              <a:spcAft>
                <a:spcPts val="0"/>
              </a:spcAft>
              <a:buClr>
                <a:schemeClr val="dk1"/>
              </a:buClr>
              <a:buSzPts val="1100"/>
              <a:buFont typeface="Calibri"/>
              <a:buChar char="●"/>
            </a:pPr>
            <a:r>
              <a:rPr lang="en-US" sz="1200"/>
              <a:t>Challenge students to consider how this knowledge could be used by companies to influence people to buy items.   </a:t>
            </a:r>
            <a:endParaRPr lang="en-US"/>
          </a:p>
          <a:p>
            <a:endParaRPr lang="en-US"/>
          </a:p>
        </p:txBody>
      </p:sp>
      <p:sp>
        <p:nvSpPr>
          <p:cNvPr id="4" name="Slide Number Placeholder 3"/>
          <p:cNvSpPr>
            <a:spLocks noGrp="1"/>
          </p:cNvSpPr>
          <p:nvPr>
            <p:ph type="sldNum" sz="quarter" idx="5"/>
          </p:nvPr>
        </p:nvSpPr>
        <p:spPr/>
        <p:txBody>
          <a:bodyPr/>
          <a:lstStyle/>
          <a:p>
            <a:fld id="{1BCEF493-EB7F-8246-859E-EACAE6E1125D}" type="slidenum">
              <a:rPr lang="en-US" smtClean="0"/>
              <a:t>10</a:t>
            </a:fld>
            <a:endParaRPr lang="en-US"/>
          </a:p>
        </p:txBody>
      </p:sp>
    </p:spTree>
    <p:extLst>
      <p:ext uri="{BB962C8B-B14F-4D97-AF65-F5344CB8AC3E}">
        <p14:creationId xmlns:p14="http://schemas.microsoft.com/office/powerpoint/2010/main" val="2509220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a:t>Instructor Notes:</a:t>
            </a:r>
          </a:p>
          <a:p>
            <a:pPr marL="914400" lvl="0" indent="-298450" algn="l" rtl="0">
              <a:spcBef>
                <a:spcPts val="0"/>
              </a:spcBef>
              <a:spcAft>
                <a:spcPts val="0"/>
              </a:spcAft>
              <a:buClr>
                <a:schemeClr val="dk1"/>
              </a:buClr>
              <a:buSzPts val="1100"/>
              <a:buFont typeface="Calibri"/>
              <a:buChar char="●"/>
            </a:pPr>
            <a:r>
              <a:rPr lang="en-US" sz="1200"/>
              <a:t>Inform students that they will be breaking into groups to consider various scenarios in which behavioral economic concepts dealing with price might influence a person’s decision. </a:t>
            </a:r>
          </a:p>
          <a:p>
            <a:pPr marL="914400" lvl="0" indent="-298450" algn="l" rtl="0">
              <a:spcBef>
                <a:spcPts val="0"/>
              </a:spcBef>
              <a:spcAft>
                <a:spcPts val="0"/>
              </a:spcAft>
              <a:buClr>
                <a:schemeClr val="dk1"/>
              </a:buClr>
              <a:buSzPts val="1100"/>
              <a:buFont typeface="Calibri"/>
              <a:buChar char="●"/>
            </a:pPr>
            <a:r>
              <a:rPr lang="en-US" sz="1200"/>
              <a:t>Let them know you will preview the four scenarios and let them create small groups with others who wish to explore the same topic. </a:t>
            </a:r>
          </a:p>
          <a:p>
            <a:endParaRPr lang="en-US"/>
          </a:p>
        </p:txBody>
      </p:sp>
      <p:sp>
        <p:nvSpPr>
          <p:cNvPr id="4" name="Slide Number Placeholder 3"/>
          <p:cNvSpPr>
            <a:spLocks noGrp="1"/>
          </p:cNvSpPr>
          <p:nvPr>
            <p:ph type="sldNum" sz="quarter" idx="5"/>
          </p:nvPr>
        </p:nvSpPr>
        <p:spPr/>
        <p:txBody>
          <a:bodyPr/>
          <a:lstStyle/>
          <a:p>
            <a:fld id="{1BCEF493-EB7F-8246-859E-EACAE6E1125D}" type="slidenum">
              <a:rPr lang="en-US" smtClean="0"/>
              <a:t>11</a:t>
            </a:fld>
            <a:endParaRPr lang="en-US"/>
          </a:p>
        </p:txBody>
      </p:sp>
    </p:spTree>
    <p:extLst>
      <p:ext uri="{BB962C8B-B14F-4D97-AF65-F5344CB8AC3E}">
        <p14:creationId xmlns:p14="http://schemas.microsoft.com/office/powerpoint/2010/main" val="1156175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endParaRPr lang="en-GB" sz="1200" i="1"/>
          </a:p>
          <a:p>
            <a:pPr marL="0" lvl="0" indent="0" algn="l" rtl="0">
              <a:spcBef>
                <a:spcPts val="0"/>
              </a:spcBef>
              <a:spcAft>
                <a:spcPts val="0"/>
              </a:spcAft>
              <a:buClr>
                <a:schemeClr val="dk1"/>
              </a:buClr>
              <a:buSzPts val="1100"/>
              <a:buFont typeface="Arial"/>
              <a:buNone/>
            </a:pPr>
            <a:r>
              <a:rPr lang="en-GB" sz="1200" b="1"/>
              <a:t>Instructor Notes:</a:t>
            </a:r>
          </a:p>
          <a:p>
            <a:pPr marL="457200" lvl="0" indent="-298450" algn="l" rtl="0">
              <a:spcBef>
                <a:spcPts val="0"/>
              </a:spcBef>
              <a:spcAft>
                <a:spcPts val="0"/>
              </a:spcAft>
              <a:buClr>
                <a:schemeClr val="dk1"/>
              </a:buClr>
              <a:buSzPts val="1100"/>
              <a:buFont typeface="Calibri"/>
              <a:buChar char="●"/>
            </a:pPr>
            <a:r>
              <a:rPr lang="en-GB" sz="1200"/>
              <a:t>Briefly introduce scenario 1. </a:t>
            </a:r>
          </a:p>
          <a:p>
            <a:pPr marL="457200" lvl="0" indent="-298450" algn="l" rtl="0">
              <a:spcBef>
                <a:spcPts val="0"/>
              </a:spcBef>
              <a:spcAft>
                <a:spcPts val="0"/>
              </a:spcAft>
              <a:buClr>
                <a:schemeClr val="dk1"/>
              </a:buClr>
              <a:buSzPts val="1100"/>
              <a:buFont typeface="Calibri"/>
              <a:buChar char="●"/>
            </a:pPr>
            <a:r>
              <a:rPr lang="en-GB" sz="1200"/>
              <a:t>Click to show and then describe scenario 2. </a:t>
            </a:r>
            <a:endParaRPr lang="en-GB"/>
          </a:p>
          <a:p>
            <a:endParaRPr lang="en-US"/>
          </a:p>
        </p:txBody>
      </p:sp>
      <p:sp>
        <p:nvSpPr>
          <p:cNvPr id="4" name="Slide Number Placeholder 3"/>
          <p:cNvSpPr>
            <a:spLocks noGrp="1"/>
          </p:cNvSpPr>
          <p:nvPr>
            <p:ph type="sldNum" sz="quarter" idx="5"/>
          </p:nvPr>
        </p:nvSpPr>
        <p:spPr/>
        <p:txBody>
          <a:bodyPr/>
          <a:lstStyle/>
          <a:p>
            <a:fld id="{1BCEF493-EB7F-8246-859E-EACAE6E1125D}" type="slidenum">
              <a:rPr lang="en-US" smtClean="0"/>
              <a:t>12</a:t>
            </a:fld>
            <a:endParaRPr lang="en-US"/>
          </a:p>
        </p:txBody>
      </p:sp>
    </p:spTree>
    <p:extLst>
      <p:ext uri="{BB962C8B-B14F-4D97-AF65-F5344CB8AC3E}">
        <p14:creationId xmlns:p14="http://schemas.microsoft.com/office/powerpoint/2010/main" val="2240503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sz="1200" b="1"/>
              <a:t>Instructor Notes:</a:t>
            </a:r>
          </a:p>
          <a:p>
            <a:pPr marL="457200" lvl="0" indent="-298450" algn="l" rtl="0">
              <a:spcBef>
                <a:spcPts val="0"/>
              </a:spcBef>
              <a:spcAft>
                <a:spcPts val="0"/>
              </a:spcAft>
              <a:buClr>
                <a:schemeClr val="dk1"/>
              </a:buClr>
              <a:buSzPts val="1100"/>
              <a:buFont typeface="Calibri"/>
              <a:buChar char="●"/>
            </a:pPr>
            <a:r>
              <a:rPr lang="en-US" sz="1200"/>
              <a:t>Share scenario 3. </a:t>
            </a:r>
          </a:p>
          <a:p>
            <a:pPr marL="457200" lvl="0" indent="-298450" algn="l" rtl="0">
              <a:spcBef>
                <a:spcPts val="0"/>
              </a:spcBef>
              <a:spcAft>
                <a:spcPts val="0"/>
              </a:spcAft>
              <a:buClr>
                <a:schemeClr val="dk1"/>
              </a:buClr>
              <a:buSzPts val="1100"/>
              <a:buFont typeface="Calibri"/>
              <a:buChar char="●"/>
            </a:pPr>
            <a:r>
              <a:rPr lang="en-US" sz="1200"/>
              <a:t>Click to show and then describe scenario 4.</a:t>
            </a:r>
          </a:p>
          <a:p>
            <a:pPr marL="457200" lvl="0" indent="-298450" algn="l" rtl="0">
              <a:spcBef>
                <a:spcPts val="0"/>
              </a:spcBef>
              <a:spcAft>
                <a:spcPts val="0"/>
              </a:spcAft>
              <a:buClr>
                <a:schemeClr val="dk1"/>
              </a:buClr>
              <a:buSzPts val="1100"/>
              <a:buFont typeface="Calibri"/>
              <a:buChar char="●"/>
            </a:pPr>
            <a:r>
              <a:rPr lang="en-US" sz="1200"/>
              <a:t>Direct students to form small groups. It is okay if more than one group selects the same scenario. </a:t>
            </a:r>
          </a:p>
          <a:p>
            <a:pPr marL="457200" lvl="0" indent="-298450" algn="l" rtl="0">
              <a:spcBef>
                <a:spcPts val="0"/>
              </a:spcBef>
              <a:spcAft>
                <a:spcPts val="0"/>
              </a:spcAft>
              <a:buClr>
                <a:schemeClr val="dk1"/>
              </a:buClr>
              <a:buSzPts val="1100"/>
              <a:buFont typeface="Calibri"/>
              <a:buChar char="●"/>
            </a:pPr>
            <a:r>
              <a:rPr lang="en-US" sz="1200"/>
              <a:t>Distribute scenario descriptions from </a:t>
            </a:r>
            <a:r>
              <a:rPr lang="en-US" sz="1200" b="1"/>
              <a:t>Anchoring (and more) in Action</a:t>
            </a:r>
            <a:r>
              <a:rPr lang="en-US" sz="1200"/>
              <a:t> to each group. Share your expectations regarding time to complete the activity and plans to share results with the class. </a:t>
            </a:r>
          </a:p>
          <a:p>
            <a:endParaRPr lang="en-US"/>
          </a:p>
        </p:txBody>
      </p:sp>
      <p:sp>
        <p:nvSpPr>
          <p:cNvPr id="4" name="Slide Number Placeholder 3"/>
          <p:cNvSpPr>
            <a:spLocks noGrp="1"/>
          </p:cNvSpPr>
          <p:nvPr>
            <p:ph type="sldNum" sz="quarter" idx="5"/>
          </p:nvPr>
        </p:nvSpPr>
        <p:spPr/>
        <p:txBody>
          <a:bodyPr/>
          <a:lstStyle/>
          <a:p>
            <a:fld id="{1BCEF493-EB7F-8246-859E-EACAE6E1125D}" type="slidenum">
              <a:rPr lang="en-US" smtClean="0"/>
              <a:t>13</a:t>
            </a:fld>
            <a:endParaRPr lang="en-US"/>
          </a:p>
        </p:txBody>
      </p:sp>
    </p:spTree>
    <p:extLst>
      <p:ext uri="{BB962C8B-B14F-4D97-AF65-F5344CB8AC3E}">
        <p14:creationId xmlns:p14="http://schemas.microsoft.com/office/powerpoint/2010/main" val="2633407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a:t>Instructor Notes:</a:t>
            </a:r>
          </a:p>
          <a:p>
            <a:pPr marL="914400" lvl="0" indent="-298450" algn="l" rtl="0">
              <a:spcBef>
                <a:spcPts val="0"/>
              </a:spcBef>
              <a:spcAft>
                <a:spcPts val="0"/>
              </a:spcAft>
              <a:buClr>
                <a:schemeClr val="dk1"/>
              </a:buClr>
              <a:buSzPts val="1100"/>
              <a:buFont typeface="Calibri"/>
              <a:buChar char="●"/>
            </a:pPr>
            <a:r>
              <a:rPr lang="en-US" sz="1200"/>
              <a:t>Invite each group to share what they learned and discovered. </a:t>
            </a:r>
          </a:p>
          <a:p>
            <a:pPr marL="914400" lvl="0" indent="-298450" algn="l" rtl="0">
              <a:spcBef>
                <a:spcPts val="0"/>
              </a:spcBef>
              <a:spcAft>
                <a:spcPts val="0"/>
              </a:spcAft>
              <a:buClr>
                <a:schemeClr val="dk1"/>
              </a:buClr>
              <a:buSzPts val="1100"/>
              <a:buFont typeface="Calibri"/>
              <a:buChar char="●"/>
            </a:pPr>
            <a:r>
              <a:rPr lang="en-US" sz="1200"/>
              <a:t>Engage students in a discussion of each scenario after all groups with that topic are done presenting. Reference the </a:t>
            </a:r>
            <a:r>
              <a:rPr lang="en-US" sz="1200" b="1"/>
              <a:t>Anchoring (and more) in Action Facilitation Guide </a:t>
            </a:r>
            <a:r>
              <a:rPr lang="en-US" sz="1200"/>
              <a:t>for additional insight on each scenario.</a:t>
            </a:r>
            <a:endParaRPr lang="en-US"/>
          </a:p>
          <a:p>
            <a:endParaRPr lang="en-US"/>
          </a:p>
        </p:txBody>
      </p:sp>
      <p:sp>
        <p:nvSpPr>
          <p:cNvPr id="4" name="Slide Number Placeholder 3"/>
          <p:cNvSpPr>
            <a:spLocks noGrp="1"/>
          </p:cNvSpPr>
          <p:nvPr>
            <p:ph type="sldNum" sz="quarter" idx="5"/>
          </p:nvPr>
        </p:nvSpPr>
        <p:spPr/>
        <p:txBody>
          <a:bodyPr/>
          <a:lstStyle/>
          <a:p>
            <a:fld id="{1BCEF493-EB7F-8246-859E-EACAE6E1125D}" type="slidenum">
              <a:rPr lang="en-US" smtClean="0"/>
              <a:t>14</a:t>
            </a:fld>
            <a:endParaRPr lang="en-US"/>
          </a:p>
        </p:txBody>
      </p:sp>
    </p:spTree>
    <p:extLst>
      <p:ext uri="{BB962C8B-B14F-4D97-AF65-F5344CB8AC3E}">
        <p14:creationId xmlns:p14="http://schemas.microsoft.com/office/powerpoint/2010/main" val="18136801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a:t>Instructor Notes:</a:t>
            </a:r>
          </a:p>
          <a:p>
            <a:pPr marL="914400" lvl="0" indent="-298450" algn="l" rtl="0">
              <a:lnSpc>
                <a:spcPct val="115000"/>
              </a:lnSpc>
              <a:spcBef>
                <a:spcPts val="0"/>
              </a:spcBef>
              <a:spcAft>
                <a:spcPts val="0"/>
              </a:spcAft>
              <a:buClr>
                <a:schemeClr val="dk1"/>
              </a:buClr>
              <a:buSzPts val="1100"/>
              <a:buFont typeface="Calibri"/>
              <a:buChar char="●"/>
            </a:pPr>
            <a:r>
              <a:rPr lang="en-US" sz="1200"/>
              <a:t>Ask students how much a gallon of gas costs in your area. Students who drive will likely be able to answer this question more easily than those who do not. An easy way for students to locate current gas prices is to conduct a Google search using “gas prices near me.”</a:t>
            </a:r>
          </a:p>
          <a:p>
            <a:pPr marL="914400" lvl="0" indent="-298450" algn="l" rtl="0">
              <a:lnSpc>
                <a:spcPct val="115000"/>
              </a:lnSpc>
              <a:spcBef>
                <a:spcPts val="0"/>
              </a:spcBef>
              <a:spcAft>
                <a:spcPts val="0"/>
              </a:spcAft>
              <a:buClr>
                <a:schemeClr val="dk1"/>
              </a:buClr>
              <a:buSzPts val="1100"/>
              <a:buFont typeface="Calibri"/>
              <a:buChar char="●"/>
            </a:pPr>
            <a:r>
              <a:rPr lang="en-US" sz="1200"/>
              <a:t>Invite students to describe whether they think current gas prices are high, low, or about average and justify their responses.</a:t>
            </a:r>
          </a:p>
          <a:p>
            <a:pPr marL="914400" lvl="0" indent="-298450" algn="l" rtl="0">
              <a:lnSpc>
                <a:spcPct val="115000"/>
              </a:lnSpc>
              <a:spcBef>
                <a:spcPts val="0"/>
              </a:spcBef>
              <a:spcAft>
                <a:spcPts val="0"/>
              </a:spcAft>
              <a:buClr>
                <a:schemeClr val="dk1"/>
              </a:buClr>
              <a:buSzPts val="1100"/>
              <a:buFont typeface="Calibri"/>
              <a:buChar char="●"/>
            </a:pPr>
            <a:r>
              <a:rPr lang="en-US" sz="1200"/>
              <a:t>Let students know that you did not provide them with a picture of a gas price sign on purpose. You also did not ask if they thought the current price was higher or lower than a certain amount. Challenge students to explain this purposeful choice. </a:t>
            </a:r>
          </a:p>
          <a:p>
            <a:pPr marL="914400" lvl="0" indent="-298450" algn="l" rtl="0">
              <a:lnSpc>
                <a:spcPct val="115000"/>
              </a:lnSpc>
              <a:spcBef>
                <a:spcPts val="0"/>
              </a:spcBef>
              <a:spcAft>
                <a:spcPts val="0"/>
              </a:spcAft>
              <a:buClr>
                <a:schemeClr val="dk1"/>
              </a:buClr>
              <a:buSzPts val="1100"/>
              <a:buFont typeface="Calibri"/>
              <a:buChar char="●"/>
            </a:pPr>
            <a:r>
              <a:rPr lang="en-US" sz="1200"/>
              <a:t>Remind students about what they learned in previous sessions about anchoring and let them know you did not wish to influence their responses by providing an anchor. </a:t>
            </a:r>
          </a:p>
          <a:p>
            <a:endParaRPr lang="en-US"/>
          </a:p>
        </p:txBody>
      </p:sp>
      <p:sp>
        <p:nvSpPr>
          <p:cNvPr id="4" name="Slide Number Placeholder 3"/>
          <p:cNvSpPr>
            <a:spLocks noGrp="1"/>
          </p:cNvSpPr>
          <p:nvPr>
            <p:ph type="sldNum" sz="quarter" idx="5"/>
          </p:nvPr>
        </p:nvSpPr>
        <p:spPr/>
        <p:txBody>
          <a:bodyPr/>
          <a:lstStyle/>
          <a:p>
            <a:fld id="{1BCEF493-EB7F-8246-859E-EACAE6E1125D}" type="slidenum">
              <a:rPr lang="en-US" smtClean="0"/>
              <a:t>15</a:t>
            </a:fld>
            <a:endParaRPr lang="en-US"/>
          </a:p>
        </p:txBody>
      </p:sp>
    </p:spTree>
    <p:extLst>
      <p:ext uri="{BB962C8B-B14F-4D97-AF65-F5344CB8AC3E}">
        <p14:creationId xmlns:p14="http://schemas.microsoft.com/office/powerpoint/2010/main" val="65604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a:t>Instructor Notes:</a:t>
            </a:r>
          </a:p>
          <a:p>
            <a:pPr marL="914400" lvl="0" indent="-298450" algn="l" rtl="0">
              <a:lnSpc>
                <a:spcPct val="115000"/>
              </a:lnSpc>
              <a:spcBef>
                <a:spcPts val="0"/>
              </a:spcBef>
              <a:spcAft>
                <a:spcPts val="0"/>
              </a:spcAft>
              <a:buClr>
                <a:schemeClr val="dk1"/>
              </a:buClr>
              <a:buSzPts val="1100"/>
              <a:buFont typeface="Calibri"/>
              <a:buChar char="●"/>
            </a:pPr>
            <a:r>
              <a:rPr lang="en-US" sz="1100"/>
              <a:t>Inform students that gas prices often vary depending on where you live in the country. You can find out the prices from a number of sources, including AAA and GasBuddy. </a:t>
            </a:r>
          </a:p>
          <a:p>
            <a:pPr marL="914400" lvl="0" indent="-298450" algn="l" rtl="0">
              <a:lnSpc>
                <a:spcPct val="115000"/>
              </a:lnSpc>
              <a:spcBef>
                <a:spcPts val="0"/>
              </a:spcBef>
              <a:spcAft>
                <a:spcPts val="0"/>
              </a:spcAft>
              <a:buClr>
                <a:schemeClr val="dk1"/>
              </a:buClr>
              <a:buSzPts val="1100"/>
              <a:buFont typeface="Calibri"/>
              <a:buChar char="●"/>
            </a:pPr>
            <a:r>
              <a:rPr lang="en-US" sz="1100"/>
              <a:t>Click on each image, one at a time, and show students the maps which are displayed.</a:t>
            </a:r>
          </a:p>
          <a:p>
            <a:pPr marL="914400" lvl="0" indent="-298450" algn="l" rtl="0">
              <a:lnSpc>
                <a:spcPct val="115000"/>
              </a:lnSpc>
              <a:spcBef>
                <a:spcPts val="0"/>
              </a:spcBef>
              <a:spcAft>
                <a:spcPts val="0"/>
              </a:spcAft>
              <a:buClr>
                <a:schemeClr val="dk1"/>
              </a:buClr>
              <a:buSzPts val="1100"/>
              <a:buFont typeface="Calibri"/>
              <a:buChar char="●"/>
            </a:pPr>
            <a:r>
              <a:rPr lang="en-US" sz="1100"/>
              <a:t>Invite students to pair with a classmate and examine one of the maps provided or similar one of their choosing. </a:t>
            </a:r>
          </a:p>
          <a:p>
            <a:pPr marL="914400" lvl="0" indent="-298450" algn="l" rtl="0">
              <a:lnSpc>
                <a:spcPct val="115000"/>
              </a:lnSpc>
              <a:spcBef>
                <a:spcPts val="0"/>
              </a:spcBef>
              <a:spcAft>
                <a:spcPts val="0"/>
              </a:spcAft>
              <a:buClr>
                <a:schemeClr val="dk1"/>
              </a:buClr>
              <a:buSzPts val="1100"/>
              <a:buFont typeface="Calibri"/>
              <a:buChar char="●"/>
            </a:pPr>
            <a:r>
              <a:rPr lang="en-US" sz="1100"/>
              <a:t>Direct them to do one of two things:</a:t>
            </a:r>
          </a:p>
          <a:p>
            <a:pPr marL="1371600" lvl="1" indent="-298450" algn="l" rtl="0">
              <a:lnSpc>
                <a:spcPct val="115000"/>
              </a:lnSpc>
              <a:spcBef>
                <a:spcPts val="0"/>
              </a:spcBef>
              <a:spcAft>
                <a:spcPts val="0"/>
              </a:spcAft>
              <a:buClr>
                <a:schemeClr val="dk1"/>
              </a:buClr>
              <a:buSzPts val="1100"/>
              <a:buFont typeface="Calibri"/>
              <a:buChar char="○"/>
            </a:pPr>
            <a:r>
              <a:rPr lang="en-US" sz="1100"/>
              <a:t>Draw at least two conclusions about gas price trends in the country.</a:t>
            </a:r>
          </a:p>
          <a:p>
            <a:pPr marL="1371600" lvl="1" indent="-298450" algn="l" rtl="0">
              <a:lnSpc>
                <a:spcPct val="115000"/>
              </a:lnSpc>
              <a:spcBef>
                <a:spcPts val="0"/>
              </a:spcBef>
              <a:spcAft>
                <a:spcPts val="0"/>
              </a:spcAft>
              <a:buClr>
                <a:schemeClr val="dk1"/>
              </a:buClr>
              <a:buSzPts val="1100"/>
              <a:buFont typeface="Calibri"/>
              <a:buChar char="○"/>
            </a:pPr>
            <a:r>
              <a:rPr lang="en-US" sz="1100"/>
              <a:t>Develop a plausible scenario in which a person might have an opinion or make a decision based on gas prices. </a:t>
            </a:r>
          </a:p>
          <a:p>
            <a:pPr marL="914400" lvl="0" indent="-298450" algn="l" rtl="0">
              <a:lnSpc>
                <a:spcPct val="115000"/>
              </a:lnSpc>
              <a:spcBef>
                <a:spcPts val="0"/>
              </a:spcBef>
              <a:spcAft>
                <a:spcPts val="0"/>
              </a:spcAft>
              <a:buClr>
                <a:schemeClr val="dk1"/>
              </a:buClr>
              <a:buSzPts val="1100"/>
              <a:buFont typeface="Calibri"/>
              <a:buChar char="●"/>
            </a:pPr>
            <a:r>
              <a:rPr lang="en-US" sz="1100"/>
              <a:t>If needed, provide an example, such as, “If I lived in _____ and visited ____, I would think the gas prices are much higher. If so, I might _____.”</a:t>
            </a:r>
          </a:p>
          <a:p>
            <a:pPr marL="914400" lvl="0" indent="-298450" algn="l" rtl="0">
              <a:lnSpc>
                <a:spcPct val="115000"/>
              </a:lnSpc>
              <a:spcBef>
                <a:spcPts val="0"/>
              </a:spcBef>
              <a:spcAft>
                <a:spcPts val="0"/>
              </a:spcAft>
              <a:buClr>
                <a:schemeClr val="dk1"/>
              </a:buClr>
              <a:buSzPts val="1100"/>
              <a:buFont typeface="Calibri"/>
              <a:buChar char="●"/>
            </a:pPr>
            <a:r>
              <a:rPr lang="en-US" sz="1100"/>
              <a:t>Allow time for several volunteers to share what they found.</a:t>
            </a:r>
          </a:p>
          <a:p>
            <a:endParaRPr lang="en-US"/>
          </a:p>
        </p:txBody>
      </p:sp>
      <p:sp>
        <p:nvSpPr>
          <p:cNvPr id="4" name="Slide Number Placeholder 3"/>
          <p:cNvSpPr>
            <a:spLocks noGrp="1"/>
          </p:cNvSpPr>
          <p:nvPr>
            <p:ph type="sldNum" sz="quarter" idx="5"/>
          </p:nvPr>
        </p:nvSpPr>
        <p:spPr/>
        <p:txBody>
          <a:bodyPr/>
          <a:lstStyle/>
          <a:p>
            <a:fld id="{1BCEF493-EB7F-8246-859E-EACAE6E1125D}" type="slidenum">
              <a:rPr lang="en-US" smtClean="0"/>
              <a:t>16</a:t>
            </a:fld>
            <a:endParaRPr lang="en-US"/>
          </a:p>
        </p:txBody>
      </p:sp>
    </p:spTree>
    <p:extLst>
      <p:ext uri="{BB962C8B-B14F-4D97-AF65-F5344CB8AC3E}">
        <p14:creationId xmlns:p14="http://schemas.microsoft.com/office/powerpoint/2010/main" val="1359072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a:t>Instructor Notes:</a:t>
            </a:r>
          </a:p>
          <a:p>
            <a:pPr marL="914400" lvl="0" indent="-298450" algn="l" rtl="0">
              <a:lnSpc>
                <a:spcPct val="115000"/>
              </a:lnSpc>
              <a:spcBef>
                <a:spcPts val="0"/>
              </a:spcBef>
              <a:spcAft>
                <a:spcPts val="0"/>
              </a:spcAft>
              <a:buClr>
                <a:schemeClr val="dk1"/>
              </a:buClr>
              <a:buSzPts val="1100"/>
              <a:buFont typeface="Calibri"/>
              <a:buChar char="●"/>
            </a:pPr>
            <a:r>
              <a:rPr lang="en-US" sz="1200"/>
              <a:t>Tell students that gas prices don’t just vary regionally, they can also change quite a bit over time. Some changes can happen very quickly, while others are more gradual. Current events, for example, can have an impact on gas prices. </a:t>
            </a:r>
          </a:p>
          <a:p>
            <a:endParaRPr lang="en-US"/>
          </a:p>
        </p:txBody>
      </p:sp>
      <p:sp>
        <p:nvSpPr>
          <p:cNvPr id="4" name="Slide Number Placeholder 3"/>
          <p:cNvSpPr>
            <a:spLocks noGrp="1"/>
          </p:cNvSpPr>
          <p:nvPr>
            <p:ph type="sldNum" sz="quarter" idx="5"/>
          </p:nvPr>
        </p:nvSpPr>
        <p:spPr/>
        <p:txBody>
          <a:bodyPr/>
          <a:lstStyle/>
          <a:p>
            <a:fld id="{1BCEF493-EB7F-8246-859E-EACAE6E1125D}" type="slidenum">
              <a:rPr lang="en-US" smtClean="0"/>
              <a:t>17</a:t>
            </a:fld>
            <a:endParaRPr lang="en-US"/>
          </a:p>
        </p:txBody>
      </p:sp>
    </p:spTree>
    <p:extLst>
      <p:ext uri="{BB962C8B-B14F-4D97-AF65-F5344CB8AC3E}">
        <p14:creationId xmlns:p14="http://schemas.microsoft.com/office/powerpoint/2010/main" val="65351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Instructor Notes:</a:t>
            </a:r>
          </a:p>
          <a:p>
            <a:pPr marL="457200" lvl="0" indent="-298450" algn="l" rtl="0">
              <a:lnSpc>
                <a:spcPct val="115000"/>
              </a:lnSpc>
              <a:spcBef>
                <a:spcPts val="0"/>
              </a:spcBef>
              <a:spcAft>
                <a:spcPts val="0"/>
              </a:spcAft>
              <a:buClr>
                <a:schemeClr val="dk1"/>
              </a:buClr>
              <a:buSzPts val="1100"/>
              <a:buFont typeface="Calibri"/>
              <a:buChar char="●"/>
            </a:pPr>
            <a:r>
              <a:rPr lang="en-US" sz="1200"/>
              <a:t>Explain that many more factors can influence gas prices. </a:t>
            </a:r>
          </a:p>
          <a:p>
            <a:pPr marL="457200" lvl="0" indent="-298450" algn="l" rtl="0">
              <a:lnSpc>
                <a:spcPct val="115000"/>
              </a:lnSpc>
              <a:spcBef>
                <a:spcPts val="0"/>
              </a:spcBef>
              <a:spcAft>
                <a:spcPts val="0"/>
              </a:spcAft>
              <a:buClr>
                <a:schemeClr val="dk1"/>
              </a:buClr>
              <a:buSzPts val="1100"/>
              <a:buFont typeface="Calibri"/>
              <a:buChar char="●"/>
            </a:pPr>
            <a:r>
              <a:rPr lang="en-US" sz="1200"/>
              <a:t>Distribute a copy of </a:t>
            </a:r>
            <a:r>
              <a:rPr lang="en-US" sz="1200" b="1" u="sng">
                <a:solidFill>
                  <a:srgbClr val="1155CC"/>
                </a:solidFill>
                <a:hlinkClick r:id="rId3"/>
              </a:rPr>
              <a:t>The Facts Behind Oil Prices</a:t>
            </a:r>
            <a:r>
              <a:rPr lang="en-US" sz="1200"/>
              <a:t> to each student.  </a:t>
            </a:r>
          </a:p>
          <a:p>
            <a:pPr marL="457200" lvl="0" indent="-298450" algn="l" rtl="0">
              <a:lnSpc>
                <a:spcPct val="115000"/>
              </a:lnSpc>
              <a:spcBef>
                <a:spcPts val="0"/>
              </a:spcBef>
              <a:spcAft>
                <a:spcPts val="0"/>
              </a:spcAft>
              <a:buClr>
                <a:schemeClr val="dk1"/>
              </a:buClr>
              <a:buSzPts val="1100"/>
              <a:buFont typeface="Calibri"/>
              <a:buChar char="●"/>
            </a:pPr>
            <a:r>
              <a:rPr lang="en-US" sz="1200"/>
              <a:t>Inform students that you are going to play a video about gas prices. Direct them to use The Facts Behind Oil Prices handout to take notes during the video. Ask them to identify costs as they are explained. </a:t>
            </a:r>
            <a:endParaRPr lang="en-US" b="1"/>
          </a:p>
          <a:p>
            <a:endParaRPr lang="en-US"/>
          </a:p>
        </p:txBody>
      </p:sp>
      <p:sp>
        <p:nvSpPr>
          <p:cNvPr id="4" name="Slide Number Placeholder 3"/>
          <p:cNvSpPr>
            <a:spLocks noGrp="1"/>
          </p:cNvSpPr>
          <p:nvPr>
            <p:ph type="sldNum" sz="quarter" idx="5"/>
          </p:nvPr>
        </p:nvSpPr>
        <p:spPr/>
        <p:txBody>
          <a:bodyPr/>
          <a:lstStyle/>
          <a:p>
            <a:fld id="{1BCEF493-EB7F-8246-859E-EACAE6E1125D}" type="slidenum">
              <a:rPr lang="en-US" smtClean="0"/>
              <a:t>18</a:t>
            </a:fld>
            <a:endParaRPr lang="en-US"/>
          </a:p>
        </p:txBody>
      </p:sp>
    </p:spTree>
    <p:extLst>
      <p:ext uri="{BB962C8B-B14F-4D97-AF65-F5344CB8AC3E}">
        <p14:creationId xmlns:p14="http://schemas.microsoft.com/office/powerpoint/2010/main" val="3090457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a:t>Instructor Notes:</a:t>
            </a:r>
          </a:p>
          <a:p>
            <a:pPr marL="914400" lvl="0" indent="-298450" algn="l" rtl="0">
              <a:spcBef>
                <a:spcPts val="0"/>
              </a:spcBef>
              <a:spcAft>
                <a:spcPts val="0"/>
              </a:spcAft>
              <a:buClr>
                <a:schemeClr val="dk1"/>
              </a:buClr>
              <a:buSzPts val="1100"/>
              <a:buChar char="●"/>
            </a:pPr>
            <a:r>
              <a:rPr lang="en-US" sz="1200"/>
              <a:t>Present students with the following hypothetical scenario: A club at your school is considering selling items as a fundraiser. They have asked your class to advise them on how much they should charge. </a:t>
            </a:r>
          </a:p>
          <a:p>
            <a:pPr marL="914400" lvl="0" indent="-298450" algn="l" rtl="0">
              <a:spcBef>
                <a:spcPts val="0"/>
              </a:spcBef>
              <a:spcAft>
                <a:spcPts val="0"/>
              </a:spcAft>
              <a:buClr>
                <a:schemeClr val="dk1"/>
              </a:buClr>
              <a:buSzPts val="1100"/>
              <a:buFont typeface="Calibri"/>
              <a:buChar char="●"/>
            </a:pPr>
            <a:r>
              <a:rPr lang="en-US" sz="1200"/>
              <a:t>Let students know that you will be handing out a slip of paper with the information that was provided to you. Tell them to read it and fill in the information. </a:t>
            </a:r>
          </a:p>
          <a:p>
            <a:pPr marL="914400" lvl="0" indent="-298450" algn="l" rtl="0">
              <a:spcBef>
                <a:spcPts val="0"/>
              </a:spcBef>
              <a:spcAft>
                <a:spcPts val="0"/>
              </a:spcAft>
              <a:buClr>
                <a:schemeClr val="dk1"/>
              </a:buClr>
              <a:buSzPts val="1100"/>
              <a:buFont typeface="Calibri"/>
              <a:buChar char="●"/>
            </a:pPr>
            <a:r>
              <a:rPr lang="en-US" sz="1200"/>
              <a:t>Distribute a section from </a:t>
            </a:r>
            <a:r>
              <a:rPr lang="en-US" sz="1200" b="1"/>
              <a:t>Name the Price</a:t>
            </a:r>
            <a:r>
              <a:rPr lang="en-US" sz="1200"/>
              <a:t> to each student. As you pass out the slips of paper, do not draw attention to the fact that there are different versions being given to students at random. </a:t>
            </a:r>
          </a:p>
          <a:p>
            <a:pPr marL="914400" lvl="0" indent="-298450" algn="l" rtl="0">
              <a:spcBef>
                <a:spcPts val="0"/>
              </a:spcBef>
              <a:spcAft>
                <a:spcPts val="0"/>
              </a:spcAft>
              <a:buClr>
                <a:schemeClr val="dk1"/>
              </a:buClr>
              <a:buSzPts val="1100"/>
              <a:buFont typeface="Calibri"/>
              <a:buChar char="●"/>
            </a:pPr>
            <a:r>
              <a:rPr lang="en-US" sz="1200"/>
              <a:t>Collect the completed slips from the students. </a:t>
            </a:r>
          </a:p>
          <a:p>
            <a:pPr marL="914400" lvl="0" indent="-298450" algn="l" rtl="0">
              <a:spcBef>
                <a:spcPts val="0"/>
              </a:spcBef>
              <a:spcAft>
                <a:spcPts val="0"/>
              </a:spcAft>
              <a:buClr>
                <a:schemeClr val="dk1"/>
              </a:buClr>
              <a:buSzPts val="1100"/>
              <a:buFont typeface="Calibri"/>
              <a:buChar char="●"/>
            </a:pPr>
            <a:r>
              <a:rPr lang="en-US" sz="1200"/>
              <a:t>Ask several students to share the price they wrote on their slip of paper and why they selected it.</a:t>
            </a:r>
          </a:p>
        </p:txBody>
      </p:sp>
      <p:sp>
        <p:nvSpPr>
          <p:cNvPr id="4" name="Slide Number Placeholder 3"/>
          <p:cNvSpPr>
            <a:spLocks noGrp="1"/>
          </p:cNvSpPr>
          <p:nvPr>
            <p:ph type="sldNum" sz="quarter" idx="5"/>
          </p:nvPr>
        </p:nvSpPr>
        <p:spPr/>
        <p:txBody>
          <a:bodyPr/>
          <a:lstStyle/>
          <a:p>
            <a:fld id="{1BCEF493-EB7F-8246-859E-EACAE6E1125D}" type="slidenum">
              <a:rPr lang="en-US" smtClean="0"/>
              <a:t>1</a:t>
            </a:fld>
            <a:endParaRPr lang="en-US"/>
          </a:p>
        </p:txBody>
      </p:sp>
    </p:spTree>
    <p:extLst>
      <p:ext uri="{BB962C8B-B14F-4D97-AF65-F5344CB8AC3E}">
        <p14:creationId xmlns:p14="http://schemas.microsoft.com/office/powerpoint/2010/main" val="1073588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Instructor Notes:</a:t>
            </a:r>
          </a:p>
          <a:p>
            <a:pPr marL="457200" lvl="0" indent="-298450" algn="l" rtl="0">
              <a:lnSpc>
                <a:spcPct val="115000"/>
              </a:lnSpc>
              <a:spcBef>
                <a:spcPts val="0"/>
              </a:spcBef>
              <a:spcAft>
                <a:spcPts val="0"/>
              </a:spcAft>
              <a:buClr>
                <a:schemeClr val="dk1"/>
              </a:buClr>
              <a:buSzPts val="1100"/>
              <a:buFont typeface="Calibri"/>
              <a:buChar char="●"/>
            </a:pPr>
            <a:r>
              <a:rPr lang="en-US" sz="1100"/>
              <a:t>Click to play the </a:t>
            </a:r>
            <a:r>
              <a:rPr lang="en-US" sz="1100" u="sng">
                <a:solidFill>
                  <a:srgbClr val="1155CC"/>
                </a:solidFill>
                <a:hlinkClick r:id="rId3"/>
              </a:rPr>
              <a:t>video</a:t>
            </a:r>
            <a:r>
              <a:rPr lang="en-US" sz="1100"/>
              <a:t> (approximately 5 minutes). </a:t>
            </a:r>
          </a:p>
          <a:p>
            <a:pPr marL="457200" lvl="0" indent="-298450" algn="l" rtl="0">
              <a:lnSpc>
                <a:spcPct val="115000"/>
              </a:lnSpc>
              <a:spcBef>
                <a:spcPts val="0"/>
              </a:spcBef>
              <a:spcAft>
                <a:spcPts val="0"/>
              </a:spcAft>
              <a:buClr>
                <a:schemeClr val="dk1"/>
              </a:buClr>
              <a:buSzPts val="1100"/>
              <a:buFont typeface="Calibri"/>
              <a:buChar char="●"/>
            </a:pPr>
            <a:r>
              <a:rPr lang="en-US" sz="1100"/>
              <a:t>Challenge students to consider how price and behavioral economic concepts influence various market participants. In particular, ask students to consider how anchors might impact hedgers and speculators. </a:t>
            </a:r>
          </a:p>
          <a:p>
            <a:pPr marL="914400" lvl="1" indent="-298450" algn="l" rtl="0">
              <a:lnSpc>
                <a:spcPct val="115000"/>
              </a:lnSpc>
              <a:spcBef>
                <a:spcPts val="0"/>
              </a:spcBef>
              <a:spcAft>
                <a:spcPts val="0"/>
              </a:spcAft>
              <a:buClr>
                <a:schemeClr val="dk1"/>
              </a:buClr>
              <a:buSzPts val="1100"/>
              <a:buFont typeface="Calibri"/>
              <a:buChar char="○"/>
            </a:pPr>
            <a:r>
              <a:rPr lang="en-US" sz="1100" i="1"/>
              <a:t>Note:</a:t>
            </a:r>
            <a:r>
              <a:rPr lang="en-US" sz="1100"/>
              <a:t> Students might need a refresher about the roles of hedgers and speculators. If that is the case, explain to them:</a:t>
            </a:r>
          </a:p>
          <a:p>
            <a:pPr marL="1371600" marR="0" lvl="2" indent="-298450" algn="l" defTabSz="914400" rtl="0" eaLnBrk="1" fontAlgn="auto" latinLnBrk="0" hangingPunct="1">
              <a:lnSpc>
                <a:spcPct val="115000"/>
              </a:lnSpc>
              <a:spcBef>
                <a:spcPts val="0"/>
              </a:spcBef>
              <a:spcAft>
                <a:spcPts val="0"/>
              </a:spcAft>
              <a:buClr>
                <a:schemeClr val="dk1"/>
              </a:buClr>
              <a:buSzPts val="1100"/>
              <a:buFont typeface="Calibri"/>
              <a:buChar char="■"/>
              <a:tabLst/>
              <a:defRPr/>
            </a:pPr>
            <a:r>
              <a:rPr lang="en-US" sz="1100"/>
              <a:t>Hedgers: Hedgers are primary participants in the futures markets.  A hedger is any individual or firm that buys or sells the actual physical commodity. Many hedgers are producers, wholesalers, retailers, or manufacturers. They may be affected by changes in commodity prices, exchange rates, and interest rates. Changes to any of these variables can impact a firm’s bottom line when they bring goods to the market. To minimize the effects of these changes hedgers will utilize futures contracts. For more information, see </a:t>
            </a:r>
            <a:r>
              <a:rPr lang="en-US" sz="1100" u="sng">
                <a:solidFill>
                  <a:srgbClr val="0000FF"/>
                </a:solidFill>
                <a:hlinkClick r:id="rId4"/>
              </a:rPr>
              <a:t>Understanding the Role of Hedgers</a:t>
            </a:r>
            <a:r>
              <a:rPr lang="en-US" sz="1100" u="sng">
                <a:solidFill>
                  <a:srgbClr val="0000FF"/>
                </a:solidFill>
              </a:rPr>
              <a:t>.</a:t>
            </a:r>
            <a:br>
              <a:rPr lang="en-US" sz="1100" u="sng">
                <a:solidFill>
                  <a:srgbClr val="0000FF"/>
                </a:solidFill>
              </a:rPr>
            </a:br>
            <a:r>
              <a:rPr lang="en-US" sz="1100" u="sng">
                <a:solidFill>
                  <a:srgbClr val="0000FF"/>
                </a:solidFill>
              </a:rPr>
              <a:t>Link: </a:t>
            </a:r>
            <a:r>
              <a:rPr lang="en-US" sz="1100">
                <a:hlinkClick r:id="rId4"/>
              </a:rPr>
              <a:t>https://www.cmegroup.com/education/courses/introduction-to-futures/understanding-the-role-of-hedgers.html</a:t>
            </a:r>
            <a:endParaRPr lang="en-US" sz="1100"/>
          </a:p>
          <a:p>
            <a:pPr marL="1371600" lvl="2" indent="-298450" algn="l" rtl="0">
              <a:lnSpc>
                <a:spcPct val="115000"/>
              </a:lnSpc>
              <a:spcBef>
                <a:spcPts val="0"/>
              </a:spcBef>
              <a:spcAft>
                <a:spcPts val="0"/>
              </a:spcAft>
              <a:buClr>
                <a:schemeClr val="dk1"/>
              </a:buClr>
              <a:buSzPts val="1100"/>
              <a:buFont typeface="Calibri"/>
              <a:buChar char="■"/>
            </a:pPr>
            <a:r>
              <a:rPr lang="en-US" sz="1100"/>
              <a:t>Speculators: Speculators are also primary participants in the futures market. A speculator is any individual or firm that accepts risk in order to make a profit. Speculators can achieve these profits by buying low and selling high. In the case of the futures market, they could just as easily sell first and later buy at a lower price. Speculators can be individual traders, proprietary trading firms, portfolio managers, hedge funds or market makers. For more information, see </a:t>
            </a:r>
            <a:r>
              <a:rPr lang="en-US" sz="1100" u="none" baseline="0">
                <a:solidFill>
                  <a:schemeClr val="tx1"/>
                </a:solidFill>
                <a:hlinkClick r:id="rId5"/>
              </a:rPr>
              <a:t>Understanding the Role of Speculators</a:t>
            </a:r>
            <a:r>
              <a:rPr lang="en-US" sz="1100" u="none"/>
              <a:t>. </a:t>
            </a:r>
            <a:br>
              <a:rPr lang="en-US" sz="1100"/>
            </a:br>
            <a:r>
              <a:rPr lang="en-US" sz="1100"/>
              <a:t>Link: </a:t>
            </a:r>
            <a:r>
              <a:rPr lang="en-US" sz="1100">
                <a:hlinkClick r:id="rId5"/>
              </a:rPr>
              <a:t>https://www.cmegroup.com/education/courses/introduction-to-futures/understanding-the-role-of-speculators.html</a:t>
            </a:r>
            <a:endParaRPr lang="en-US" sz="1100"/>
          </a:p>
          <a:p>
            <a:pPr marL="457200" lvl="0" indent="-298450" algn="l" rtl="0">
              <a:lnSpc>
                <a:spcPct val="115000"/>
              </a:lnSpc>
              <a:spcBef>
                <a:spcPts val="0"/>
              </a:spcBef>
              <a:spcAft>
                <a:spcPts val="0"/>
              </a:spcAft>
              <a:buClr>
                <a:schemeClr val="dk1"/>
              </a:buClr>
              <a:buSzPts val="1100"/>
              <a:buFont typeface="Calibri"/>
              <a:buChar char="●"/>
            </a:pPr>
            <a:r>
              <a:rPr lang="en-US" sz="1100"/>
              <a:t>Direct students to connect their ideas back to the initial anchoring experiment in which prices influenced the price they recommended for a tumbler. </a:t>
            </a:r>
            <a:endParaRPr lang="en-US" b="1"/>
          </a:p>
          <a:p>
            <a:endParaRPr lang="en-US"/>
          </a:p>
        </p:txBody>
      </p:sp>
      <p:sp>
        <p:nvSpPr>
          <p:cNvPr id="4" name="Slide Number Placeholder 3"/>
          <p:cNvSpPr>
            <a:spLocks noGrp="1"/>
          </p:cNvSpPr>
          <p:nvPr>
            <p:ph type="sldNum" sz="quarter" idx="5"/>
          </p:nvPr>
        </p:nvSpPr>
        <p:spPr/>
        <p:txBody>
          <a:bodyPr/>
          <a:lstStyle/>
          <a:p>
            <a:fld id="{1BCEF493-EB7F-8246-859E-EACAE6E1125D}" type="slidenum">
              <a:rPr lang="en-US" smtClean="0"/>
              <a:t>19</a:t>
            </a:fld>
            <a:endParaRPr lang="en-US"/>
          </a:p>
        </p:txBody>
      </p:sp>
    </p:spTree>
    <p:extLst>
      <p:ext uri="{BB962C8B-B14F-4D97-AF65-F5344CB8AC3E}">
        <p14:creationId xmlns:p14="http://schemas.microsoft.com/office/powerpoint/2010/main" val="1569106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Instructor Notes:</a:t>
            </a:r>
          </a:p>
          <a:p>
            <a:pPr marL="914400" lvl="0" indent="-298450" algn="l" rtl="0">
              <a:lnSpc>
                <a:spcPct val="115000"/>
              </a:lnSpc>
              <a:spcBef>
                <a:spcPts val="0"/>
              </a:spcBef>
              <a:spcAft>
                <a:spcPts val="0"/>
              </a:spcAft>
              <a:buClr>
                <a:schemeClr val="dk1"/>
              </a:buClr>
              <a:buSzPts val="1100"/>
              <a:buFont typeface="Calibri"/>
              <a:buChar char="●"/>
            </a:pPr>
            <a:r>
              <a:rPr lang="en-US" sz="1200"/>
              <a:t>Distribute a copy of the </a:t>
            </a:r>
            <a:r>
              <a:rPr lang="en-US" sz="1200" b="1"/>
              <a:t>Spotting Price Anchors and Influences Challenge Activity </a:t>
            </a:r>
            <a:r>
              <a:rPr lang="en-US" sz="1200"/>
              <a:t>to each student. </a:t>
            </a:r>
          </a:p>
          <a:p>
            <a:pPr marL="914400" lvl="0" indent="-298450" algn="l" rtl="0">
              <a:lnSpc>
                <a:spcPct val="115000"/>
              </a:lnSpc>
              <a:spcBef>
                <a:spcPts val="0"/>
              </a:spcBef>
              <a:spcAft>
                <a:spcPts val="0"/>
              </a:spcAft>
              <a:buClr>
                <a:schemeClr val="dk1"/>
              </a:buClr>
              <a:buSzPts val="1100"/>
              <a:buFont typeface="Calibri"/>
              <a:buChar char="●"/>
            </a:pPr>
            <a:r>
              <a:rPr lang="en-US" sz="1200"/>
              <a:t>Let students know when and how they will be sharing what they discovered. </a:t>
            </a:r>
          </a:p>
          <a:p>
            <a:pPr marL="914400" lvl="0" indent="-298450" algn="l" rtl="0">
              <a:lnSpc>
                <a:spcPct val="115000"/>
              </a:lnSpc>
              <a:spcBef>
                <a:spcPts val="0"/>
              </a:spcBef>
              <a:spcAft>
                <a:spcPts val="0"/>
              </a:spcAft>
              <a:buClr>
                <a:schemeClr val="dk1"/>
              </a:buClr>
              <a:buSzPts val="1100"/>
              <a:buFont typeface="Calibri"/>
              <a:buChar char="●"/>
            </a:pPr>
            <a:r>
              <a:rPr lang="en-US" sz="1200"/>
              <a:t>(OPTIONAL) Provide an online option for students to share photos of examples they find such as a shared drive, social media tag, or another form of submission/sharing.</a:t>
            </a:r>
          </a:p>
          <a:p>
            <a:pPr marL="914400" lvl="0" indent="-298450" algn="l" rtl="0">
              <a:lnSpc>
                <a:spcPct val="115000"/>
              </a:lnSpc>
              <a:spcBef>
                <a:spcPts val="0"/>
              </a:spcBef>
              <a:spcAft>
                <a:spcPts val="0"/>
              </a:spcAft>
              <a:buClr>
                <a:schemeClr val="dk1"/>
              </a:buClr>
              <a:buSzPts val="1100"/>
              <a:buFont typeface="Calibri"/>
              <a:buChar char="●"/>
            </a:pPr>
            <a:r>
              <a:rPr lang="en-US" sz="1200"/>
              <a:t>(OPTIONAL) Allow time on a future date for students to share and discuss the price anchors they found. </a:t>
            </a:r>
            <a:endParaRPr lang="en-US" b="1"/>
          </a:p>
          <a:p>
            <a:endParaRPr lang="en-US"/>
          </a:p>
        </p:txBody>
      </p:sp>
      <p:sp>
        <p:nvSpPr>
          <p:cNvPr id="4" name="Slide Number Placeholder 3"/>
          <p:cNvSpPr>
            <a:spLocks noGrp="1"/>
          </p:cNvSpPr>
          <p:nvPr>
            <p:ph type="sldNum" sz="quarter" idx="5"/>
          </p:nvPr>
        </p:nvSpPr>
        <p:spPr/>
        <p:txBody>
          <a:bodyPr/>
          <a:lstStyle/>
          <a:p>
            <a:fld id="{1BCEF493-EB7F-8246-859E-EACAE6E1125D}" type="slidenum">
              <a:rPr lang="en-US" smtClean="0"/>
              <a:t>20</a:t>
            </a:fld>
            <a:endParaRPr lang="en-US"/>
          </a:p>
        </p:txBody>
      </p:sp>
    </p:spTree>
    <p:extLst>
      <p:ext uri="{BB962C8B-B14F-4D97-AF65-F5344CB8AC3E}">
        <p14:creationId xmlns:p14="http://schemas.microsoft.com/office/powerpoint/2010/main" val="277050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a:t>Instructor Notes:</a:t>
            </a:r>
          </a:p>
          <a:p>
            <a:pPr marL="914400" lvl="0" indent="-298450" algn="l" rtl="0">
              <a:spcBef>
                <a:spcPts val="0"/>
              </a:spcBef>
              <a:spcAft>
                <a:spcPts val="0"/>
              </a:spcAft>
              <a:buClr>
                <a:schemeClr val="dk1"/>
              </a:buClr>
              <a:buSzPts val="1100"/>
              <a:buChar char="●"/>
            </a:pPr>
            <a:r>
              <a:rPr lang="en-US" sz="1100"/>
              <a:t>Reveal that there were four different scenarios provided to the students. </a:t>
            </a:r>
          </a:p>
          <a:p>
            <a:pPr marL="914400" lvl="0" indent="-298450" algn="l" rtl="0">
              <a:spcBef>
                <a:spcPts val="0"/>
              </a:spcBef>
              <a:spcAft>
                <a:spcPts val="0"/>
              </a:spcAft>
              <a:buClr>
                <a:schemeClr val="dk1"/>
              </a:buClr>
              <a:buSzPts val="1100"/>
              <a:buChar char="●"/>
            </a:pPr>
            <a:r>
              <a:rPr lang="en-US" sz="1100"/>
              <a:t>Click to reveal one scenario at a time. Ask students to raise their hands to determine who had each scenario. </a:t>
            </a:r>
          </a:p>
          <a:p>
            <a:pPr marL="914400" lvl="0" indent="-298450" algn="l" rtl="0">
              <a:spcBef>
                <a:spcPts val="0"/>
              </a:spcBef>
              <a:spcAft>
                <a:spcPts val="0"/>
              </a:spcAft>
              <a:buClr>
                <a:schemeClr val="dk1"/>
              </a:buClr>
              <a:buSzPts val="1100"/>
              <a:buChar char="●"/>
            </a:pPr>
            <a:r>
              <a:rPr lang="en-US" sz="1100"/>
              <a:t>Direct students to gather in separate areas in the room with the students who had the same scenario they had. Invite them to discuss the prices they wrote down and their reasons. </a:t>
            </a:r>
          </a:p>
          <a:p>
            <a:pPr marL="914400" lvl="0" indent="-298450" algn="l" rtl="0">
              <a:spcBef>
                <a:spcPts val="0"/>
              </a:spcBef>
              <a:spcAft>
                <a:spcPts val="0"/>
              </a:spcAft>
              <a:buClr>
                <a:schemeClr val="dk1"/>
              </a:buClr>
              <a:buSzPts val="1100"/>
              <a:buChar char="●"/>
            </a:pPr>
            <a:r>
              <a:rPr lang="en-US" sz="1100"/>
              <a:t>While students are talking, sort the slips of paper by the scenarios. Give each group the responses for another group. For example, the group who responded to scenario A could receive the responses from scenario D. </a:t>
            </a:r>
          </a:p>
          <a:p>
            <a:pPr marL="914400" lvl="0" indent="-298450" algn="l" rtl="0">
              <a:spcBef>
                <a:spcPts val="0"/>
              </a:spcBef>
              <a:spcAft>
                <a:spcPts val="0"/>
              </a:spcAft>
              <a:buClr>
                <a:schemeClr val="dk1"/>
              </a:buClr>
              <a:buSzPts val="1100"/>
              <a:buFont typeface="Calibri"/>
              <a:buChar char="●"/>
            </a:pPr>
            <a:r>
              <a:rPr lang="en-US" sz="1100"/>
              <a:t>Invite students to review the responses and determine:</a:t>
            </a:r>
          </a:p>
          <a:p>
            <a:pPr marL="1371600" lvl="1" indent="-298450" algn="l" rtl="0">
              <a:spcBef>
                <a:spcPts val="0"/>
              </a:spcBef>
              <a:spcAft>
                <a:spcPts val="0"/>
              </a:spcAft>
              <a:buClr>
                <a:schemeClr val="dk1"/>
              </a:buClr>
              <a:buSzPts val="1100"/>
              <a:buFont typeface="Calibri"/>
              <a:buChar char="○"/>
            </a:pPr>
            <a:r>
              <a:rPr lang="en-US" sz="1100"/>
              <a:t>The lowest price given</a:t>
            </a:r>
          </a:p>
          <a:p>
            <a:pPr marL="1371600" lvl="1" indent="-298450" algn="l" rtl="0">
              <a:spcBef>
                <a:spcPts val="0"/>
              </a:spcBef>
              <a:spcAft>
                <a:spcPts val="0"/>
              </a:spcAft>
              <a:buClr>
                <a:schemeClr val="dk1"/>
              </a:buClr>
              <a:buSzPts val="1100"/>
              <a:buFont typeface="Calibri"/>
              <a:buChar char="○"/>
            </a:pPr>
            <a:r>
              <a:rPr lang="en-US" sz="1100"/>
              <a:t>The highest price given</a:t>
            </a:r>
          </a:p>
          <a:p>
            <a:pPr marL="1371600" lvl="1" indent="-298450" algn="l" rtl="0">
              <a:spcBef>
                <a:spcPts val="0"/>
              </a:spcBef>
              <a:spcAft>
                <a:spcPts val="0"/>
              </a:spcAft>
              <a:buClr>
                <a:schemeClr val="dk1"/>
              </a:buClr>
              <a:buSzPts val="1100"/>
              <a:buFont typeface="Calibri"/>
              <a:buChar char="○"/>
            </a:pPr>
            <a:r>
              <a:rPr lang="en-US" sz="1100"/>
              <a:t>The average or mean response (Optional: Provide a calculator so students can total the answers and divide by the number of responses.)</a:t>
            </a:r>
          </a:p>
          <a:p>
            <a:pPr marL="914400" lvl="0" indent="-298450" algn="l" rtl="0">
              <a:spcBef>
                <a:spcPts val="0"/>
              </a:spcBef>
              <a:spcAft>
                <a:spcPts val="0"/>
              </a:spcAft>
              <a:buClr>
                <a:schemeClr val="dk1"/>
              </a:buClr>
              <a:buSzPts val="1100"/>
              <a:buFont typeface="Calibri"/>
              <a:buChar char="●"/>
            </a:pPr>
            <a:r>
              <a:rPr lang="en-US" sz="1100"/>
              <a:t>Challenge students to consider whether the average price given by students with the other scenarios will be higher or lower than the one they calculated and why. </a:t>
            </a:r>
            <a:endParaRPr lang="en-US"/>
          </a:p>
        </p:txBody>
      </p:sp>
      <p:sp>
        <p:nvSpPr>
          <p:cNvPr id="4" name="Slide Number Placeholder 3"/>
          <p:cNvSpPr>
            <a:spLocks noGrp="1"/>
          </p:cNvSpPr>
          <p:nvPr>
            <p:ph type="sldNum" sz="quarter" idx="5"/>
          </p:nvPr>
        </p:nvSpPr>
        <p:spPr/>
        <p:txBody>
          <a:bodyPr/>
          <a:lstStyle/>
          <a:p>
            <a:fld id="{1BCEF493-EB7F-8246-859E-EACAE6E1125D}" type="slidenum">
              <a:rPr lang="en-US" smtClean="0"/>
              <a:t>2</a:t>
            </a:fld>
            <a:endParaRPr lang="en-US"/>
          </a:p>
        </p:txBody>
      </p:sp>
    </p:spTree>
    <p:extLst>
      <p:ext uri="{BB962C8B-B14F-4D97-AF65-F5344CB8AC3E}">
        <p14:creationId xmlns:p14="http://schemas.microsoft.com/office/powerpoint/2010/main" val="1390552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100" b="1"/>
              <a:t>Instructor Notes:</a:t>
            </a:r>
          </a:p>
          <a:p>
            <a:pPr marL="914400" lvl="0" indent="-298450" algn="l" rtl="0">
              <a:spcBef>
                <a:spcPts val="0"/>
              </a:spcBef>
              <a:spcAft>
                <a:spcPts val="0"/>
              </a:spcAft>
              <a:buClr>
                <a:schemeClr val="dk1"/>
              </a:buClr>
              <a:buSzPts val="1100"/>
              <a:buFont typeface="Calibri"/>
              <a:buChar char="●"/>
            </a:pPr>
            <a:r>
              <a:rPr lang="en-GB" sz="1100"/>
              <a:t>Let students know that you are going to compare the responses given by each group. If desired, distribute a copy of the </a:t>
            </a:r>
            <a:r>
              <a:rPr lang="en-GB" sz="1100" b="1"/>
              <a:t>Name the Price Summary Information</a:t>
            </a:r>
            <a:r>
              <a:rPr lang="en-GB" sz="1100"/>
              <a:t> to each student. </a:t>
            </a:r>
          </a:p>
          <a:p>
            <a:pPr marL="914400" lvl="0" indent="-298450" algn="l" rtl="0">
              <a:spcBef>
                <a:spcPts val="0"/>
              </a:spcBef>
              <a:spcAft>
                <a:spcPts val="0"/>
              </a:spcAft>
              <a:buClr>
                <a:schemeClr val="dk1"/>
              </a:buClr>
              <a:buSzPts val="1100"/>
              <a:buFont typeface="Calibri"/>
              <a:buChar char="●"/>
            </a:pPr>
            <a:r>
              <a:rPr lang="en-GB" sz="1100"/>
              <a:t>Invite a member of each group to share the lowest, highest, and average price for the responses they reviewed. </a:t>
            </a:r>
          </a:p>
          <a:p>
            <a:pPr marL="914400" lvl="0" indent="-298450" algn="l" rtl="0">
              <a:spcBef>
                <a:spcPts val="0"/>
              </a:spcBef>
              <a:spcAft>
                <a:spcPts val="0"/>
              </a:spcAft>
              <a:buClr>
                <a:schemeClr val="dk1"/>
              </a:buClr>
              <a:buSzPts val="1100"/>
              <a:buFont typeface="Calibri"/>
              <a:buChar char="●"/>
            </a:pPr>
            <a:r>
              <a:rPr lang="en-GB" sz="1100"/>
              <a:t>Fill in the table on the screen and/or direct students to complete their own paper copies. </a:t>
            </a:r>
          </a:p>
          <a:p>
            <a:pPr marL="914400" lvl="0" indent="-298450" algn="l" rtl="0">
              <a:spcBef>
                <a:spcPts val="0"/>
              </a:spcBef>
              <a:spcAft>
                <a:spcPts val="0"/>
              </a:spcAft>
              <a:buClr>
                <a:schemeClr val="dk1"/>
              </a:buClr>
              <a:buSzPts val="1100"/>
              <a:buFont typeface="Calibri"/>
              <a:buChar char="●"/>
            </a:pPr>
            <a:r>
              <a:rPr lang="en-GB" sz="1100"/>
              <a:t>Discuss similarities and differences in the answers and invite students to offer an explanation for the patterns they observed. </a:t>
            </a:r>
          </a:p>
        </p:txBody>
      </p:sp>
      <p:sp>
        <p:nvSpPr>
          <p:cNvPr id="4" name="Slide Number Placeholder 3"/>
          <p:cNvSpPr>
            <a:spLocks noGrp="1"/>
          </p:cNvSpPr>
          <p:nvPr>
            <p:ph type="sldNum" sz="quarter" idx="5"/>
          </p:nvPr>
        </p:nvSpPr>
        <p:spPr/>
        <p:txBody>
          <a:bodyPr/>
          <a:lstStyle/>
          <a:p>
            <a:fld id="{1BCEF493-EB7F-8246-859E-EACAE6E1125D}" type="slidenum">
              <a:rPr lang="en-US" smtClean="0"/>
              <a:t>3</a:t>
            </a:fld>
            <a:endParaRPr lang="en-US"/>
          </a:p>
        </p:txBody>
      </p:sp>
    </p:spTree>
    <p:extLst>
      <p:ext uri="{BB962C8B-B14F-4D97-AF65-F5344CB8AC3E}">
        <p14:creationId xmlns:p14="http://schemas.microsoft.com/office/powerpoint/2010/main" val="342641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100" b="1"/>
              <a:t>Instructor Notes:</a:t>
            </a:r>
          </a:p>
          <a:p>
            <a:pPr marL="914400" lvl="0" indent="-298450" algn="l" rtl="0">
              <a:spcBef>
                <a:spcPts val="0"/>
              </a:spcBef>
              <a:spcAft>
                <a:spcPts val="0"/>
              </a:spcAft>
              <a:buClr>
                <a:schemeClr val="dk1"/>
              </a:buClr>
              <a:buSzPts val="1100"/>
              <a:buFont typeface="Calibri"/>
              <a:buChar char="●"/>
            </a:pPr>
            <a:r>
              <a:rPr lang="en-US" sz="1100"/>
              <a:t>Lead a discussion about the factors that influenced the prices students provided. Possible factors might include:</a:t>
            </a:r>
          </a:p>
          <a:p>
            <a:pPr marL="1371600" lvl="1" indent="-298450" algn="l" rtl="0">
              <a:spcBef>
                <a:spcPts val="0"/>
              </a:spcBef>
              <a:spcAft>
                <a:spcPts val="0"/>
              </a:spcAft>
              <a:buClr>
                <a:schemeClr val="dk1"/>
              </a:buClr>
              <a:buSzPts val="1100"/>
              <a:buFont typeface="Calibri"/>
              <a:buChar char="○"/>
            </a:pPr>
            <a:r>
              <a:rPr lang="en-US" sz="1100"/>
              <a:t>Desire to make a profit from the sale (especially scenario B)</a:t>
            </a:r>
          </a:p>
          <a:p>
            <a:pPr marL="1371600" lvl="1" indent="-298450" algn="l" rtl="0">
              <a:spcBef>
                <a:spcPts val="0"/>
              </a:spcBef>
              <a:spcAft>
                <a:spcPts val="0"/>
              </a:spcAft>
              <a:buClr>
                <a:schemeClr val="dk1"/>
              </a:buClr>
              <a:buSzPts val="1100"/>
              <a:buFont typeface="Calibri"/>
              <a:buChar char="○"/>
            </a:pPr>
            <a:r>
              <a:rPr lang="en-US" sz="1100"/>
              <a:t>Product features (especially scenario C)</a:t>
            </a:r>
          </a:p>
          <a:p>
            <a:pPr marL="1371600" lvl="1" indent="-298450" algn="l" rtl="0">
              <a:spcBef>
                <a:spcPts val="0"/>
              </a:spcBef>
              <a:spcAft>
                <a:spcPts val="0"/>
              </a:spcAft>
              <a:buClr>
                <a:schemeClr val="dk1"/>
              </a:buClr>
              <a:buSzPts val="1100"/>
              <a:buFont typeface="Calibri"/>
              <a:buChar char="○"/>
            </a:pPr>
            <a:r>
              <a:rPr lang="en-US" sz="1100"/>
              <a:t>Familiarity with the product and price (especially scenario C)</a:t>
            </a:r>
          </a:p>
          <a:p>
            <a:endParaRPr lang="en-US"/>
          </a:p>
        </p:txBody>
      </p:sp>
      <p:sp>
        <p:nvSpPr>
          <p:cNvPr id="4" name="Slide Number Placeholder 3"/>
          <p:cNvSpPr>
            <a:spLocks noGrp="1"/>
          </p:cNvSpPr>
          <p:nvPr>
            <p:ph type="sldNum" sz="quarter" idx="5"/>
          </p:nvPr>
        </p:nvSpPr>
        <p:spPr/>
        <p:txBody>
          <a:bodyPr/>
          <a:lstStyle/>
          <a:p>
            <a:fld id="{1BCEF493-EB7F-8246-859E-EACAE6E1125D}" type="slidenum">
              <a:rPr lang="en-US" smtClean="0"/>
              <a:t>4</a:t>
            </a:fld>
            <a:endParaRPr lang="en-US"/>
          </a:p>
        </p:txBody>
      </p:sp>
    </p:spTree>
    <p:extLst>
      <p:ext uri="{BB962C8B-B14F-4D97-AF65-F5344CB8AC3E}">
        <p14:creationId xmlns:p14="http://schemas.microsoft.com/office/powerpoint/2010/main" val="3551408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a:t>Instructor Notes:</a:t>
            </a:r>
          </a:p>
          <a:p>
            <a:pPr marL="457200" lvl="0" indent="-298450" algn="l" rtl="0">
              <a:spcBef>
                <a:spcPts val="0"/>
              </a:spcBef>
              <a:spcAft>
                <a:spcPts val="0"/>
              </a:spcAft>
              <a:buClr>
                <a:schemeClr val="dk1"/>
              </a:buClr>
              <a:buSzPts val="1100"/>
              <a:buFont typeface="Calibri"/>
              <a:buChar char="●"/>
            </a:pPr>
            <a:r>
              <a:rPr lang="en-US" sz="1200"/>
              <a:t>Play the video.</a:t>
            </a:r>
          </a:p>
          <a:p>
            <a:pPr marL="457200" lvl="0" indent="-298450" algn="l" rtl="0">
              <a:spcBef>
                <a:spcPts val="0"/>
              </a:spcBef>
              <a:spcAft>
                <a:spcPts val="0"/>
              </a:spcAft>
              <a:buClr>
                <a:schemeClr val="dk1"/>
              </a:buClr>
              <a:buSzPts val="1100"/>
              <a:buFont typeface="Calibri"/>
              <a:buChar char="●"/>
            </a:pPr>
            <a:r>
              <a:rPr lang="en-US" sz="1200"/>
              <a:t>Invite students to suggest how anchoring could have played a role in the prices each group provided in the opening exercise. If needed, refer back to the average price for each scenario. </a:t>
            </a:r>
          </a:p>
          <a:p>
            <a:endParaRPr lang="en-US"/>
          </a:p>
        </p:txBody>
      </p:sp>
      <p:sp>
        <p:nvSpPr>
          <p:cNvPr id="4" name="Slide Number Placeholder 3"/>
          <p:cNvSpPr>
            <a:spLocks noGrp="1"/>
          </p:cNvSpPr>
          <p:nvPr>
            <p:ph type="sldNum" sz="quarter" idx="5"/>
          </p:nvPr>
        </p:nvSpPr>
        <p:spPr/>
        <p:txBody>
          <a:bodyPr/>
          <a:lstStyle/>
          <a:p>
            <a:fld id="{1BCEF493-EB7F-8246-859E-EACAE6E1125D}" type="slidenum">
              <a:rPr lang="en-US" smtClean="0"/>
              <a:t>5</a:t>
            </a:fld>
            <a:endParaRPr lang="en-US"/>
          </a:p>
        </p:txBody>
      </p:sp>
    </p:spTree>
    <p:extLst>
      <p:ext uri="{BB962C8B-B14F-4D97-AF65-F5344CB8AC3E}">
        <p14:creationId xmlns:p14="http://schemas.microsoft.com/office/powerpoint/2010/main" val="680963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b="1"/>
              <a:t>Instructor Notes:</a:t>
            </a:r>
          </a:p>
          <a:p>
            <a:pPr marL="457200" lvl="0" indent="-298450" algn="l" rtl="0">
              <a:spcBef>
                <a:spcPts val="0"/>
              </a:spcBef>
              <a:spcAft>
                <a:spcPts val="0"/>
              </a:spcAft>
              <a:buClr>
                <a:schemeClr val="dk1"/>
              </a:buClr>
              <a:buSzPts val="1100"/>
              <a:buChar char="●"/>
            </a:pPr>
            <a:r>
              <a:rPr lang="en-US" sz="1200"/>
              <a:t>Share that behavioral economists have performed numerous versions of this experiment. In nearly every case, when prices are provided, the responses tend to be closer to the amount provided than when no price is given. </a:t>
            </a:r>
          </a:p>
          <a:p>
            <a:endParaRPr lang="en-US"/>
          </a:p>
        </p:txBody>
      </p:sp>
      <p:sp>
        <p:nvSpPr>
          <p:cNvPr id="4" name="Slide Number Placeholder 3"/>
          <p:cNvSpPr>
            <a:spLocks noGrp="1"/>
          </p:cNvSpPr>
          <p:nvPr>
            <p:ph type="sldNum" sz="quarter" idx="5"/>
          </p:nvPr>
        </p:nvSpPr>
        <p:spPr/>
        <p:txBody>
          <a:bodyPr/>
          <a:lstStyle/>
          <a:p>
            <a:fld id="{1BCEF493-EB7F-8246-859E-EACAE6E1125D}" type="slidenum">
              <a:rPr lang="en-US" smtClean="0"/>
              <a:t>6</a:t>
            </a:fld>
            <a:endParaRPr lang="en-US"/>
          </a:p>
        </p:txBody>
      </p:sp>
    </p:spTree>
    <p:extLst>
      <p:ext uri="{BB962C8B-B14F-4D97-AF65-F5344CB8AC3E}">
        <p14:creationId xmlns:p14="http://schemas.microsoft.com/office/powerpoint/2010/main" val="3384112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a:t>Instructor Notes:</a:t>
            </a:r>
          </a:p>
          <a:p>
            <a:pPr marL="914400" lvl="0" indent="-298450" algn="l" rtl="0">
              <a:spcBef>
                <a:spcPts val="0"/>
              </a:spcBef>
              <a:spcAft>
                <a:spcPts val="0"/>
              </a:spcAft>
              <a:buClr>
                <a:schemeClr val="dk1"/>
              </a:buClr>
              <a:buSzPts val="1100"/>
              <a:buFont typeface="Calibri"/>
              <a:buChar char="●"/>
            </a:pPr>
            <a:r>
              <a:rPr lang="en-US" sz="1200"/>
              <a:t>Tell students that you are going to do a short activity in which they come up with the price of a good or service. You are going to give each of them a description, and no one will be given any price or anchor. If they are a buyer, they will write down the price they would pay for the good or service. If they are a seller, they will write the price they would request. Let students know that it is okay to guess at a price if they are uncertain. </a:t>
            </a:r>
          </a:p>
          <a:p>
            <a:pPr marL="914400" lvl="0" indent="-298450" algn="l" rtl="0">
              <a:spcBef>
                <a:spcPts val="0"/>
              </a:spcBef>
              <a:spcAft>
                <a:spcPts val="0"/>
              </a:spcAft>
              <a:buClr>
                <a:schemeClr val="dk1"/>
              </a:buClr>
              <a:buSzPts val="1100"/>
              <a:buFont typeface="Calibri"/>
              <a:buChar char="●"/>
            </a:pPr>
            <a:r>
              <a:rPr lang="en-US" sz="1200"/>
              <a:t>Distribute a card from</a:t>
            </a:r>
            <a:r>
              <a:rPr lang="en-US" sz="1200" b="1"/>
              <a:t> Buyers and Sellers</a:t>
            </a:r>
            <a:r>
              <a:rPr lang="en-US" sz="1200"/>
              <a:t> to each student. It is okay if more than one student gets the same card, just make sure that each buyer has at least one corresponding seller. If needed, take a card for yourself to even out the pairs/groups.</a:t>
            </a:r>
          </a:p>
          <a:p>
            <a:pPr marL="914400" lvl="0" indent="-298450" algn="l" rtl="0">
              <a:spcBef>
                <a:spcPts val="0"/>
              </a:spcBef>
              <a:spcAft>
                <a:spcPts val="0"/>
              </a:spcAft>
              <a:buClr>
                <a:schemeClr val="dk1"/>
              </a:buClr>
              <a:buSzPts val="1100"/>
              <a:buFont typeface="Calibri"/>
              <a:buChar char="●"/>
            </a:pPr>
            <a:r>
              <a:rPr lang="en-US" sz="1200"/>
              <a:t>Once students have answered the question, direct them to find the other buyer(s) and/or seller(s) with the description that matches theirs. A total of six groups should be formed. </a:t>
            </a:r>
          </a:p>
          <a:p>
            <a:pPr marL="914400" lvl="0" indent="-298450" algn="l" rtl="0">
              <a:spcBef>
                <a:spcPts val="0"/>
              </a:spcBef>
              <a:spcAft>
                <a:spcPts val="0"/>
              </a:spcAft>
              <a:buClr>
                <a:schemeClr val="dk1"/>
              </a:buClr>
              <a:buSzPts val="1100"/>
              <a:buFont typeface="Calibri"/>
              <a:buChar char="●"/>
            </a:pPr>
            <a:r>
              <a:rPr lang="en-US" sz="1200"/>
              <a:t>Ask each group of buyers and sellers to compare the prices they provided. Invite a volunteer from each group to share whether the prices were similar or different and by how much. </a:t>
            </a:r>
          </a:p>
          <a:p>
            <a:pPr marL="914400" lvl="0" indent="-298450" algn="l" rtl="0">
              <a:spcBef>
                <a:spcPts val="0"/>
              </a:spcBef>
              <a:spcAft>
                <a:spcPts val="0"/>
              </a:spcAft>
              <a:buClr>
                <a:schemeClr val="dk1"/>
              </a:buClr>
              <a:buSzPts val="1100"/>
              <a:buFont typeface="Calibri"/>
              <a:buChar char="●"/>
            </a:pPr>
            <a:r>
              <a:rPr lang="en-US" sz="1200"/>
              <a:t>Challenge students to rank the goods or services from easiest to price to hardest to price.</a:t>
            </a:r>
            <a:endParaRPr lang="en-US"/>
          </a:p>
          <a:p>
            <a:endParaRPr lang="en-US"/>
          </a:p>
        </p:txBody>
      </p:sp>
      <p:sp>
        <p:nvSpPr>
          <p:cNvPr id="4" name="Slide Number Placeholder 3"/>
          <p:cNvSpPr>
            <a:spLocks noGrp="1"/>
          </p:cNvSpPr>
          <p:nvPr>
            <p:ph type="sldNum" sz="quarter" idx="5"/>
          </p:nvPr>
        </p:nvSpPr>
        <p:spPr/>
        <p:txBody>
          <a:bodyPr/>
          <a:lstStyle/>
          <a:p>
            <a:fld id="{1BCEF493-EB7F-8246-859E-EACAE6E1125D}" type="slidenum">
              <a:rPr lang="en-US" smtClean="0"/>
              <a:t>7</a:t>
            </a:fld>
            <a:endParaRPr lang="en-US"/>
          </a:p>
        </p:txBody>
      </p:sp>
    </p:spTree>
    <p:extLst>
      <p:ext uri="{BB962C8B-B14F-4D97-AF65-F5344CB8AC3E}">
        <p14:creationId xmlns:p14="http://schemas.microsoft.com/office/powerpoint/2010/main" val="830063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US" sz="1200" b="1"/>
              <a:t>Instructor Notes:</a:t>
            </a:r>
          </a:p>
          <a:p>
            <a:pPr marL="914400" lvl="0" indent="-298450" algn="l" rtl="0">
              <a:spcBef>
                <a:spcPts val="0"/>
              </a:spcBef>
              <a:spcAft>
                <a:spcPts val="0"/>
              </a:spcAft>
              <a:buClr>
                <a:schemeClr val="dk1"/>
              </a:buClr>
              <a:buSzPts val="1100"/>
              <a:buFont typeface="Calibri"/>
              <a:buChar char="●"/>
            </a:pPr>
            <a:r>
              <a:rPr lang="en-US" sz="1200"/>
              <a:t>Read the statement aloud and ask students how they would complete the sentence and why. </a:t>
            </a:r>
          </a:p>
          <a:p>
            <a:pPr marL="914400" lvl="0" indent="-298450" algn="l" rtl="0">
              <a:spcBef>
                <a:spcPts val="0"/>
              </a:spcBef>
              <a:spcAft>
                <a:spcPts val="0"/>
              </a:spcAft>
              <a:buClr>
                <a:schemeClr val="dk1"/>
              </a:buClr>
              <a:buSzPts val="1100"/>
              <a:buFont typeface="Calibri"/>
              <a:buChar char="●"/>
            </a:pPr>
            <a:r>
              <a:rPr lang="en-US" sz="1200"/>
              <a:t>Click to reveal the correct answer, “more.” Explain that people generally have a harder time putting a price on items with which they are unfamiliar. For example, students are likely to have a harder time coming up with a realistic price for a home since this is a good which few students are familiar. </a:t>
            </a:r>
            <a:endParaRPr lang="en-US"/>
          </a:p>
          <a:p>
            <a:endParaRPr lang="en-US"/>
          </a:p>
        </p:txBody>
      </p:sp>
      <p:sp>
        <p:nvSpPr>
          <p:cNvPr id="4" name="Slide Number Placeholder 3"/>
          <p:cNvSpPr>
            <a:spLocks noGrp="1"/>
          </p:cNvSpPr>
          <p:nvPr>
            <p:ph type="sldNum" sz="quarter" idx="5"/>
          </p:nvPr>
        </p:nvSpPr>
        <p:spPr/>
        <p:txBody>
          <a:bodyPr/>
          <a:lstStyle/>
          <a:p>
            <a:fld id="{1BCEF493-EB7F-8246-859E-EACAE6E1125D}" type="slidenum">
              <a:rPr lang="en-US" smtClean="0"/>
              <a:t>8</a:t>
            </a:fld>
            <a:endParaRPr lang="en-US"/>
          </a:p>
        </p:txBody>
      </p:sp>
    </p:spTree>
    <p:extLst>
      <p:ext uri="{BB962C8B-B14F-4D97-AF65-F5344CB8AC3E}">
        <p14:creationId xmlns:p14="http://schemas.microsoft.com/office/powerpoint/2010/main" val="5096468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51A6F45-6917-AD4F-A52A-D823C6B5EACE}"/>
              </a:ext>
            </a:extLst>
          </p:cNvPr>
          <p:cNvCxnSpPr/>
          <p:nvPr userDrawn="1"/>
        </p:nvCxnSpPr>
        <p:spPr>
          <a:xfrm>
            <a:off x="7331391"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78102"/>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DIN Pro Regular" panose="02000503040000020003" pitchFamily="2" charset="0"/>
                <a:ea typeface="DIN 2014" panose="020B0504020202020204" pitchFamily="34" charset="77"/>
                <a:cs typeface="Century Gothic" charset="0"/>
              </a:rPr>
              <a:pPr algn="r"/>
              <a:t>‹#›</a:t>
            </a:fld>
            <a:endParaRPr lang="en-US" sz="1000" b="0" i="0">
              <a:solidFill>
                <a:schemeClr val="bg1"/>
              </a:solidFill>
              <a:latin typeface="DIN Pro Regular" panose="02000503040000020003" pitchFamily="2" charset="0"/>
              <a:ea typeface="DIN 2014" panose="020B0504020202020204" pitchFamily="34" charset="77"/>
              <a:cs typeface="Century Gothic" charset="0"/>
            </a:endParaRPr>
          </a:p>
        </p:txBody>
      </p:sp>
      <p:pic>
        <p:nvPicPr>
          <p:cNvPr id="21" name="Picture 20">
            <a:extLst>
              <a:ext uri="{FF2B5EF4-FFF2-40B4-BE49-F238E27FC236}">
                <a16:creationId xmlns:a16="http://schemas.microsoft.com/office/drawing/2014/main" id="{9BC0D3EA-943F-A746-8ED4-29CBEA3E81B9}"/>
              </a:ext>
            </a:extLst>
          </p:cNvPr>
          <p:cNvPicPr>
            <a:picLocks noChangeAspect="1"/>
          </p:cNvPicPr>
          <p:nvPr userDrawn="1"/>
        </p:nvPicPr>
        <p:blipFill>
          <a:blip r:embed="rId3"/>
          <a:stretch>
            <a:fillRect/>
          </a:stretch>
        </p:blipFill>
        <p:spPr>
          <a:xfrm>
            <a:off x="7467599" y="6400027"/>
            <a:ext cx="908194" cy="211912"/>
          </a:xfrm>
          <a:prstGeom prst="rect">
            <a:avLst/>
          </a:prstGeom>
        </p:spPr>
      </p:pic>
      <p:sp>
        <p:nvSpPr>
          <p:cNvPr id="12" name="Title 1">
            <a:extLst>
              <a:ext uri="{FF2B5EF4-FFF2-40B4-BE49-F238E27FC236}">
                <a16:creationId xmlns:a16="http://schemas.microsoft.com/office/drawing/2014/main" id="{9D268031-B148-B74F-BFD8-5A58BCB511FD}"/>
              </a:ext>
            </a:extLst>
          </p:cNvPr>
          <p:cNvSpPr txBox="1">
            <a:spLocks/>
          </p:cNvSpPr>
          <p:nvPr userDrawn="1"/>
        </p:nvSpPr>
        <p:spPr>
          <a:xfrm>
            <a:off x="493186" y="2484686"/>
            <a:ext cx="4388530" cy="165233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chemeClr val="bg1"/>
                </a:solidFill>
                <a:latin typeface="Brandon Grotesque Bold" panose="020B0503020203060202" pitchFamily="34" charset="77"/>
                <a:ea typeface="+mj-ea"/>
                <a:cs typeface="+mj-cs"/>
              </a:defRPr>
            </a:lvl1pPr>
          </a:lstStyle>
          <a:p>
            <a:r>
              <a:rPr lang="en-US" sz="5400" b="1">
                <a:solidFill>
                  <a:srgbClr val="004CA8"/>
                </a:solidFill>
                <a:latin typeface="Noto Sans" panose="020B0502040504020204" pitchFamily="34" charset="0"/>
                <a:ea typeface="Noto Sans" panose="020B0502040504020204" pitchFamily="34" charset="0"/>
                <a:cs typeface="Noto Sans" panose="020B0502040504020204" pitchFamily="34" charset="0"/>
              </a:rPr>
              <a:t>What would you do?</a:t>
            </a:r>
          </a:p>
        </p:txBody>
      </p:sp>
      <p:pic>
        <p:nvPicPr>
          <p:cNvPr id="8" name="Picture 7">
            <a:extLst>
              <a:ext uri="{FF2B5EF4-FFF2-40B4-BE49-F238E27FC236}">
                <a16:creationId xmlns:a16="http://schemas.microsoft.com/office/drawing/2014/main" id="{AED97E96-5B72-304C-8DF8-14417E304455}"/>
              </a:ext>
            </a:extLst>
          </p:cNvPr>
          <p:cNvPicPr>
            <a:picLocks noChangeAspect="1"/>
          </p:cNvPicPr>
          <p:nvPr userDrawn="1"/>
        </p:nvPicPr>
        <p:blipFill>
          <a:blip r:embed="rId4"/>
          <a:stretch>
            <a:fillRect/>
          </a:stretch>
        </p:blipFill>
        <p:spPr>
          <a:xfrm>
            <a:off x="635012" y="449890"/>
            <a:ext cx="1323602" cy="464509"/>
          </a:xfrm>
          <a:prstGeom prst="rect">
            <a:avLst/>
          </a:prstGeom>
        </p:spPr>
      </p:pic>
      <p:pic>
        <p:nvPicPr>
          <p:cNvPr id="11" name="Picture 10">
            <a:extLst>
              <a:ext uri="{FF2B5EF4-FFF2-40B4-BE49-F238E27FC236}">
                <a16:creationId xmlns:a16="http://schemas.microsoft.com/office/drawing/2014/main" id="{CC38BAB0-7B87-8849-A1EA-6C409FF1E279}"/>
              </a:ext>
            </a:extLst>
          </p:cNvPr>
          <p:cNvPicPr>
            <a:picLocks noChangeAspect="1"/>
          </p:cNvPicPr>
          <p:nvPr userDrawn="1"/>
        </p:nvPicPr>
        <p:blipFill>
          <a:blip r:embed="rId5"/>
          <a:stretch>
            <a:fillRect/>
          </a:stretch>
        </p:blipFill>
        <p:spPr>
          <a:xfrm>
            <a:off x="4889669" y="6409509"/>
            <a:ext cx="2240467" cy="170935"/>
          </a:xfrm>
          <a:prstGeom prst="rect">
            <a:avLst/>
          </a:prstGeom>
        </p:spPr>
      </p:pic>
    </p:spTree>
    <p:extLst>
      <p:ext uri="{BB962C8B-B14F-4D97-AF65-F5344CB8AC3E}">
        <p14:creationId xmlns:p14="http://schemas.microsoft.com/office/powerpoint/2010/main" val="4033851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EE17716-82E1-3A41-950D-64E66FF1AF3A}"/>
              </a:ext>
            </a:extLst>
          </p:cNvPr>
          <p:cNvSpPr/>
          <p:nvPr userDrawn="1"/>
        </p:nvSpPr>
        <p:spPr>
          <a:xfrm>
            <a:off x="-3234" y="6258098"/>
            <a:ext cx="9144000" cy="599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p:cNvSpPr>
            <a:spLocks noGrp="1"/>
          </p:cNvSpPr>
          <p:nvPr>
            <p:ph type="ctrTitle"/>
          </p:nvPr>
        </p:nvSpPr>
        <p:spPr>
          <a:xfrm>
            <a:off x="495673" y="1266477"/>
            <a:ext cx="8003886" cy="689285"/>
          </a:xfrm>
        </p:spPr>
        <p:txBody>
          <a:bodyPr anchor="t">
            <a:normAutofit/>
          </a:bodyPr>
          <a:lstStyle>
            <a:lvl1pPr algn="l">
              <a:defRPr sz="3200" b="0">
                <a:latin typeface="Noto Sans" panose="020B0502040504020204" pitchFamily="34" charset="0"/>
                <a:ea typeface="Noto Sans" panose="020B0502040504020204" pitchFamily="34" charset="0"/>
                <a:cs typeface="Noto Sans" panose="020B0502040504020204" pitchFamily="34" charset="0"/>
              </a:defRPr>
            </a:lvl1pPr>
          </a:lstStyle>
          <a:p>
            <a:r>
              <a:rPr lang="en-US"/>
              <a:t>Click to edit</a:t>
            </a:r>
          </a:p>
        </p:txBody>
      </p:sp>
      <p:pic>
        <p:nvPicPr>
          <p:cNvPr id="11" name="Picture 10">
            <a:extLst>
              <a:ext uri="{FF2B5EF4-FFF2-40B4-BE49-F238E27FC236}">
                <a16:creationId xmlns:a16="http://schemas.microsoft.com/office/drawing/2014/main" id="{32429F37-8BE6-1D4E-B21E-97C6E385070F}"/>
              </a:ext>
            </a:extLst>
          </p:cNvPr>
          <p:cNvPicPr>
            <a:picLocks noChangeAspect="1"/>
          </p:cNvPicPr>
          <p:nvPr userDrawn="1"/>
        </p:nvPicPr>
        <p:blipFill>
          <a:blip r:embed="rId2"/>
          <a:stretch>
            <a:fillRect/>
          </a:stretch>
        </p:blipFill>
        <p:spPr>
          <a:xfrm>
            <a:off x="635012" y="449890"/>
            <a:ext cx="1323602" cy="464509"/>
          </a:xfrm>
          <a:prstGeom prst="rect">
            <a:avLst/>
          </a:prstGeom>
        </p:spPr>
      </p:pic>
      <p:sp>
        <p:nvSpPr>
          <p:cNvPr id="15" name="Subtitle 2">
            <a:extLst>
              <a:ext uri="{FF2B5EF4-FFF2-40B4-BE49-F238E27FC236}">
                <a16:creationId xmlns:a16="http://schemas.microsoft.com/office/drawing/2014/main" id="{60051A01-37CC-6A47-9D7F-A8EBFF39ECD1}"/>
              </a:ext>
            </a:extLst>
          </p:cNvPr>
          <p:cNvSpPr>
            <a:spLocks noGrp="1"/>
          </p:cNvSpPr>
          <p:nvPr>
            <p:ph type="subTitle" idx="1"/>
          </p:nvPr>
        </p:nvSpPr>
        <p:spPr>
          <a:xfrm>
            <a:off x="495672" y="1982336"/>
            <a:ext cx="8003887" cy="3252376"/>
          </a:xfrm>
        </p:spPr>
        <p:txBody>
          <a:bodyPr>
            <a:normAutofit/>
          </a:bodyPr>
          <a:lstStyle>
            <a:lvl1pPr marL="0" indent="0" algn="l">
              <a:lnSpc>
                <a:spcPct val="100000"/>
              </a:lnSpc>
              <a:buNone/>
              <a:defRPr sz="2000" b="0" i="0">
                <a:latin typeface="Noto Sans" panose="020B0502040504020204" pitchFamily="34" charset="0"/>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Shape 20">
            <a:extLst>
              <a:ext uri="{FF2B5EF4-FFF2-40B4-BE49-F238E27FC236}">
                <a16:creationId xmlns:a16="http://schemas.microsoft.com/office/drawing/2014/main" id="{195FCDDD-E6ED-EA4E-8241-8A09DD83F470}"/>
              </a:ext>
            </a:extLst>
          </p:cNvPr>
          <p:cNvSpPr txBox="1">
            <a:spLocks/>
          </p:cNvSpPr>
          <p:nvPr userDrawn="1"/>
        </p:nvSpPr>
        <p:spPr>
          <a:xfrm>
            <a:off x="384176" y="6365587"/>
            <a:ext cx="702310" cy="365125"/>
          </a:xfrm>
          <a:prstGeom prst="rect">
            <a:avLst/>
          </a:prstGeom>
          <a:noFill/>
          <a:ln>
            <a:noFill/>
          </a:ln>
        </p:spPr>
        <p:txBody>
          <a:bodyPr lIns="91425" tIns="45700" rIns="91425" bIns="45700" anchor="ctr" anchorCtr="0">
            <a:noAutofit/>
          </a:bodyPr>
          <a:lstStyle>
            <a:defPPr>
              <a:defRPr lang="en-US"/>
            </a:defPPr>
            <a:lvl1pPr marL="0" algn="l" defTabSz="914400" rtl="0" eaLnBrk="1" latinLnBrk="0" hangingPunct="1">
              <a:defRPr sz="1000" kern="1200">
                <a:solidFill>
                  <a:srgbClr val="15284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fld id="{00000000-1234-1234-1234-123412341234}" type="slidenum">
              <a:rPr lang="en-US" smtClean="0">
                <a:solidFill>
                  <a:schemeClr val="tx1"/>
                </a:solidFill>
                <a:latin typeface="Calibri"/>
                <a:ea typeface="Calibri"/>
                <a:cs typeface="Calibri"/>
                <a:sym typeface="Calibri"/>
              </a:rPr>
              <a:pPr>
                <a:buSzPct val="25000"/>
              </a:pPr>
              <a:t>‹#›</a:t>
            </a:fld>
            <a:endParaRPr lang="en-US">
              <a:solidFill>
                <a:schemeClr val="tx1"/>
              </a:solidFill>
              <a:latin typeface="Calibri"/>
              <a:ea typeface="Calibri"/>
              <a:cs typeface="Calibri"/>
              <a:sym typeface="Calibri"/>
            </a:endParaRPr>
          </a:p>
        </p:txBody>
      </p:sp>
      <p:cxnSp>
        <p:nvCxnSpPr>
          <p:cNvPr id="18" name="Straight Connector 17">
            <a:extLst>
              <a:ext uri="{FF2B5EF4-FFF2-40B4-BE49-F238E27FC236}">
                <a16:creationId xmlns:a16="http://schemas.microsoft.com/office/drawing/2014/main" id="{D95C0EAE-E992-EA40-8A17-D486649A0F5E}"/>
              </a:ext>
            </a:extLst>
          </p:cNvPr>
          <p:cNvCxnSpPr/>
          <p:nvPr userDrawn="1"/>
        </p:nvCxnSpPr>
        <p:spPr>
          <a:xfrm>
            <a:off x="0" y="6258243"/>
            <a:ext cx="9144000" cy="0"/>
          </a:xfrm>
          <a:prstGeom prst="line">
            <a:avLst/>
          </a:prstGeom>
          <a:ln w="3175" cmpd="sng">
            <a:solidFill>
              <a:srgbClr val="15284B"/>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BCC9F81-83F7-BF42-A1EE-EDB51550F870}"/>
              </a:ext>
            </a:extLst>
          </p:cNvPr>
          <p:cNvCxnSpPr>
            <a:cxnSpLocks/>
          </p:cNvCxnSpPr>
          <p:nvPr userDrawn="1"/>
        </p:nvCxnSpPr>
        <p:spPr>
          <a:xfrm flipH="1">
            <a:off x="2575196" y="6417515"/>
            <a:ext cx="1" cy="248227"/>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F4959A42-4A7F-FC4C-8375-57FEB15F50F3}"/>
              </a:ext>
            </a:extLst>
          </p:cNvPr>
          <p:cNvPicPr>
            <a:picLocks noChangeAspect="1"/>
          </p:cNvPicPr>
          <p:nvPr userDrawn="1"/>
        </p:nvPicPr>
        <p:blipFill>
          <a:blip r:embed="rId3"/>
          <a:stretch>
            <a:fillRect/>
          </a:stretch>
        </p:blipFill>
        <p:spPr>
          <a:xfrm>
            <a:off x="2745694" y="6440614"/>
            <a:ext cx="796291" cy="185800"/>
          </a:xfrm>
          <a:prstGeom prst="rect">
            <a:avLst/>
          </a:prstGeom>
        </p:spPr>
      </p:pic>
      <p:sp>
        <p:nvSpPr>
          <p:cNvPr id="19" name="Shape 13">
            <a:extLst>
              <a:ext uri="{FF2B5EF4-FFF2-40B4-BE49-F238E27FC236}">
                <a16:creationId xmlns:a16="http://schemas.microsoft.com/office/drawing/2014/main" id="{2D24E888-85F7-0346-878C-F51D0BFC40F3}"/>
              </a:ext>
            </a:extLst>
          </p:cNvPr>
          <p:cNvSpPr txBox="1">
            <a:spLocks/>
          </p:cNvSpPr>
          <p:nvPr userDrawn="1"/>
        </p:nvSpPr>
        <p:spPr>
          <a:xfrm>
            <a:off x="3712482" y="6355568"/>
            <a:ext cx="4184650" cy="365125"/>
          </a:xfrm>
          <a:prstGeom prst="rect">
            <a:avLst/>
          </a:prstGeom>
          <a:noFill/>
          <a:ln>
            <a:noFill/>
          </a:ln>
        </p:spPr>
        <p:txBody>
          <a:bodyPr lIns="91425" tIns="91425" rIns="91425" bIns="91425" anchor="ctr" anchorCtr="0"/>
          <a:lstStyle>
            <a:defPPr>
              <a:defRPr lang="en-US"/>
            </a:defPPr>
            <a:lvl1pPr marL="0" marR="0" lvl="0" indent="0" algn="l" defTabSz="914400" rtl="0" eaLnBrk="1" latinLnBrk="0" hangingPunct="1">
              <a:spcBef>
                <a:spcPts val="0"/>
              </a:spcBef>
              <a:buNone/>
              <a:defRPr sz="600" b="0" i="0" u="none" strike="noStrike" kern="1200" cap="none">
                <a:solidFill>
                  <a:schemeClr val="tx1">
                    <a:lumMod val="50000"/>
                    <a:lumOff val="50000"/>
                  </a:schemeClr>
                </a:solidFill>
                <a:latin typeface="Verdana"/>
                <a:ea typeface="Calibri"/>
                <a:cs typeface="Verdana"/>
                <a:sym typeface="Calibri"/>
              </a:defRPr>
            </a:lvl1pPr>
            <a:lvl2pPr marL="457200" marR="0" lvl="1"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2pPr>
            <a:lvl3pPr marL="914400" marR="0" lvl="2"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3pPr>
            <a:lvl4pPr marL="1371600" marR="0" lvl="3"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4pPr>
            <a:lvl5pPr marL="1828800" marR="0" lvl="4"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5pPr>
            <a:lvl6pPr marL="2286000" marR="0" lvl="5"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6pPr>
            <a:lvl7pPr marL="2743200" marR="0" lvl="6"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7pPr>
            <a:lvl8pPr marL="3200400" marR="0" lvl="7"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8pPr>
            <a:lvl9pPr marL="3657600" marR="0" lvl="8"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9pPr>
          </a:lstStyle>
          <a:p>
            <a:r>
              <a:rPr lang="en-US" sz="600" b="0" i="0" u="none" strike="noStrike" kern="1200" cap="none" dirty="0">
                <a:solidFill>
                  <a:schemeClr val="tx1">
                    <a:lumMod val="50000"/>
                    <a:lumOff val="50000"/>
                  </a:schemeClr>
                </a:solidFill>
                <a:effectLst/>
                <a:latin typeface="Verdana"/>
                <a:ea typeface="Calibri"/>
                <a:cs typeface="Verdana"/>
                <a:sym typeface="Calibri"/>
              </a:rPr>
              <a:t>Copyright © 2020 Discovery Education. All rights reserved. Discovery Education, Inc.</a:t>
            </a:r>
          </a:p>
        </p:txBody>
      </p:sp>
      <p:pic>
        <p:nvPicPr>
          <p:cNvPr id="20" name="Picture 19">
            <a:extLst>
              <a:ext uri="{FF2B5EF4-FFF2-40B4-BE49-F238E27FC236}">
                <a16:creationId xmlns:a16="http://schemas.microsoft.com/office/drawing/2014/main" id="{529BB4EA-A866-084B-8921-BD1A84A1927E}"/>
              </a:ext>
            </a:extLst>
          </p:cNvPr>
          <p:cNvPicPr>
            <a:picLocks noChangeAspect="1"/>
          </p:cNvPicPr>
          <p:nvPr userDrawn="1"/>
        </p:nvPicPr>
        <p:blipFill>
          <a:blip r:embed="rId4"/>
          <a:stretch>
            <a:fillRect/>
          </a:stretch>
        </p:blipFill>
        <p:spPr>
          <a:xfrm>
            <a:off x="829952" y="6481945"/>
            <a:ext cx="1564547" cy="119366"/>
          </a:xfrm>
          <a:prstGeom prst="rect">
            <a:avLst/>
          </a:prstGeom>
        </p:spPr>
      </p:pic>
    </p:spTree>
    <p:extLst>
      <p:ext uri="{BB962C8B-B14F-4D97-AF65-F5344CB8AC3E}">
        <p14:creationId xmlns:p14="http://schemas.microsoft.com/office/powerpoint/2010/main" val="148536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D8640FD-89DA-5446-B72A-F5231B1CA4DA}"/>
              </a:ext>
            </a:extLst>
          </p:cNvPr>
          <p:cNvSpPr>
            <a:spLocks noGrp="1"/>
          </p:cNvSpPr>
          <p:nvPr>
            <p:ph type="ctrTitle" hasCustomPrompt="1"/>
          </p:nvPr>
        </p:nvSpPr>
        <p:spPr>
          <a:xfrm>
            <a:off x="495673" y="1263744"/>
            <a:ext cx="8003886" cy="689285"/>
          </a:xfrm>
        </p:spPr>
        <p:txBody>
          <a:bodyPr anchor="t">
            <a:normAutofit/>
          </a:bodyPr>
          <a:lstStyle>
            <a:lvl1pPr algn="l">
              <a:defRPr sz="3200" b="1">
                <a:solidFill>
                  <a:schemeClr val="bg1"/>
                </a:solidFill>
                <a:latin typeface="Noto Sans" panose="020B0502040504020204" pitchFamily="34" charset="0"/>
                <a:ea typeface="Noto Sans" panose="020B0502040504020204" pitchFamily="34" charset="0"/>
                <a:cs typeface="Noto Sans" panose="020B0502040504020204" pitchFamily="34" charset="0"/>
              </a:defRPr>
            </a:lvl1pPr>
          </a:lstStyle>
          <a:p>
            <a:r>
              <a:rPr lang="en-US"/>
              <a:t>CLICK TO EDIT</a:t>
            </a:r>
          </a:p>
        </p:txBody>
      </p:sp>
      <p:sp>
        <p:nvSpPr>
          <p:cNvPr id="17" name="Subtitle 2">
            <a:extLst>
              <a:ext uri="{FF2B5EF4-FFF2-40B4-BE49-F238E27FC236}">
                <a16:creationId xmlns:a16="http://schemas.microsoft.com/office/drawing/2014/main" id="{1A68189D-D04A-A149-88A8-20ACA69D69C5}"/>
              </a:ext>
            </a:extLst>
          </p:cNvPr>
          <p:cNvSpPr>
            <a:spLocks noGrp="1"/>
          </p:cNvSpPr>
          <p:nvPr>
            <p:ph type="subTitle" idx="1"/>
          </p:nvPr>
        </p:nvSpPr>
        <p:spPr>
          <a:xfrm>
            <a:off x="495672" y="2005425"/>
            <a:ext cx="8003887" cy="3252376"/>
          </a:xfrm>
        </p:spPr>
        <p:txBody>
          <a:bodyPr>
            <a:normAutofit/>
          </a:bodyPr>
          <a:lstStyle>
            <a:lvl1pPr marL="0" indent="0" algn="l">
              <a:buNone/>
              <a:defRPr sz="2000" b="0" i="0">
                <a:solidFill>
                  <a:schemeClr val="bg1"/>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9" name="Picture 18">
            <a:extLst>
              <a:ext uri="{FF2B5EF4-FFF2-40B4-BE49-F238E27FC236}">
                <a16:creationId xmlns:a16="http://schemas.microsoft.com/office/drawing/2014/main" id="{16CCDD76-F574-5A4F-8D0B-55CEF15A37EB}"/>
              </a:ext>
            </a:extLst>
          </p:cNvPr>
          <p:cNvPicPr>
            <a:picLocks noChangeAspect="1"/>
          </p:cNvPicPr>
          <p:nvPr userDrawn="1"/>
        </p:nvPicPr>
        <p:blipFill>
          <a:blip r:embed="rId2"/>
          <a:stretch>
            <a:fillRect/>
          </a:stretch>
        </p:blipFill>
        <p:spPr>
          <a:xfrm>
            <a:off x="623822" y="450158"/>
            <a:ext cx="1334323" cy="464991"/>
          </a:xfrm>
          <a:prstGeom prst="rect">
            <a:avLst/>
          </a:prstGeom>
        </p:spPr>
      </p:pic>
      <p:sp>
        <p:nvSpPr>
          <p:cNvPr id="9" name="Rectangle 8">
            <a:extLst>
              <a:ext uri="{FF2B5EF4-FFF2-40B4-BE49-F238E27FC236}">
                <a16:creationId xmlns:a16="http://schemas.microsoft.com/office/drawing/2014/main" id="{1DA3332A-618A-4D4A-8044-82C2B073EFA8}"/>
              </a:ext>
            </a:extLst>
          </p:cNvPr>
          <p:cNvSpPr/>
          <p:nvPr userDrawn="1"/>
        </p:nvSpPr>
        <p:spPr>
          <a:xfrm>
            <a:off x="-3234" y="6258098"/>
            <a:ext cx="9144000" cy="599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3" name="Shape 20">
            <a:extLst>
              <a:ext uri="{FF2B5EF4-FFF2-40B4-BE49-F238E27FC236}">
                <a16:creationId xmlns:a16="http://schemas.microsoft.com/office/drawing/2014/main" id="{B33D5EC9-6239-0B4F-B272-82FABCBB5479}"/>
              </a:ext>
            </a:extLst>
          </p:cNvPr>
          <p:cNvSpPr txBox="1">
            <a:spLocks/>
          </p:cNvSpPr>
          <p:nvPr userDrawn="1"/>
        </p:nvSpPr>
        <p:spPr>
          <a:xfrm>
            <a:off x="384176" y="6356351"/>
            <a:ext cx="702310" cy="365125"/>
          </a:xfrm>
          <a:prstGeom prst="rect">
            <a:avLst/>
          </a:prstGeom>
          <a:noFill/>
          <a:ln>
            <a:noFill/>
          </a:ln>
        </p:spPr>
        <p:txBody>
          <a:bodyPr lIns="91425" tIns="45700" rIns="91425" bIns="45700" anchor="ctr" anchorCtr="0">
            <a:noAutofit/>
          </a:bodyPr>
          <a:lstStyle>
            <a:defPPr>
              <a:defRPr lang="en-US"/>
            </a:defPPr>
            <a:lvl1pPr marL="0" algn="l" defTabSz="914400" rtl="0" eaLnBrk="1" latinLnBrk="0" hangingPunct="1">
              <a:defRPr sz="1000" kern="1200">
                <a:solidFill>
                  <a:srgbClr val="15284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SzPct val="25000"/>
            </a:pPr>
            <a:fld id="{00000000-1234-1234-1234-123412341234}" type="slidenum">
              <a:rPr lang="en-US" smtClean="0">
                <a:solidFill>
                  <a:schemeClr val="tx1"/>
                </a:solidFill>
                <a:latin typeface="Calibri"/>
                <a:ea typeface="Calibri"/>
                <a:cs typeface="Calibri"/>
                <a:sym typeface="Calibri"/>
              </a:rPr>
              <a:pPr>
                <a:buSzPct val="25000"/>
              </a:pPr>
              <a:t>‹#›</a:t>
            </a:fld>
            <a:endParaRPr lang="en-US">
              <a:solidFill>
                <a:schemeClr val="tx1"/>
              </a:solidFill>
              <a:latin typeface="Calibri"/>
              <a:ea typeface="Calibri"/>
              <a:cs typeface="Calibri"/>
              <a:sym typeface="Calibri"/>
            </a:endParaRPr>
          </a:p>
        </p:txBody>
      </p:sp>
      <p:cxnSp>
        <p:nvCxnSpPr>
          <p:cNvPr id="15" name="Straight Connector 14">
            <a:extLst>
              <a:ext uri="{FF2B5EF4-FFF2-40B4-BE49-F238E27FC236}">
                <a16:creationId xmlns:a16="http://schemas.microsoft.com/office/drawing/2014/main" id="{16ACC504-42F9-F54C-B687-0A76568CE271}"/>
              </a:ext>
            </a:extLst>
          </p:cNvPr>
          <p:cNvCxnSpPr/>
          <p:nvPr userDrawn="1"/>
        </p:nvCxnSpPr>
        <p:spPr>
          <a:xfrm>
            <a:off x="0" y="6258243"/>
            <a:ext cx="9144000" cy="0"/>
          </a:xfrm>
          <a:prstGeom prst="line">
            <a:avLst/>
          </a:prstGeom>
          <a:ln w="3175" cmpd="sng">
            <a:solidFill>
              <a:srgbClr val="15284B"/>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98D99504-9D1E-7844-AFC3-0CC0B4F71C23}"/>
              </a:ext>
            </a:extLst>
          </p:cNvPr>
          <p:cNvCxnSpPr>
            <a:cxnSpLocks/>
          </p:cNvCxnSpPr>
          <p:nvPr userDrawn="1"/>
        </p:nvCxnSpPr>
        <p:spPr>
          <a:xfrm flipH="1">
            <a:off x="2575196" y="6417515"/>
            <a:ext cx="1" cy="248227"/>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8C2BE717-D0DB-494C-92EF-02A85F8455FF}"/>
              </a:ext>
            </a:extLst>
          </p:cNvPr>
          <p:cNvPicPr>
            <a:picLocks noChangeAspect="1"/>
          </p:cNvPicPr>
          <p:nvPr userDrawn="1"/>
        </p:nvPicPr>
        <p:blipFill>
          <a:blip r:embed="rId3"/>
          <a:stretch>
            <a:fillRect/>
          </a:stretch>
        </p:blipFill>
        <p:spPr>
          <a:xfrm>
            <a:off x="2745694" y="6440614"/>
            <a:ext cx="796291" cy="185800"/>
          </a:xfrm>
          <a:prstGeom prst="rect">
            <a:avLst/>
          </a:prstGeom>
        </p:spPr>
      </p:pic>
      <p:sp>
        <p:nvSpPr>
          <p:cNvPr id="20" name="Shape 13">
            <a:extLst>
              <a:ext uri="{FF2B5EF4-FFF2-40B4-BE49-F238E27FC236}">
                <a16:creationId xmlns:a16="http://schemas.microsoft.com/office/drawing/2014/main" id="{74594D63-F454-8F44-9883-A42DD8FA06C3}"/>
              </a:ext>
            </a:extLst>
          </p:cNvPr>
          <p:cNvSpPr txBox="1">
            <a:spLocks/>
          </p:cNvSpPr>
          <p:nvPr userDrawn="1"/>
        </p:nvSpPr>
        <p:spPr>
          <a:xfrm>
            <a:off x="3712482" y="6355568"/>
            <a:ext cx="4184650" cy="365125"/>
          </a:xfrm>
          <a:prstGeom prst="rect">
            <a:avLst/>
          </a:prstGeom>
          <a:noFill/>
          <a:ln>
            <a:noFill/>
          </a:ln>
        </p:spPr>
        <p:txBody>
          <a:bodyPr lIns="91425" tIns="91425" rIns="91425" bIns="91425" anchor="ctr" anchorCtr="0"/>
          <a:lstStyle>
            <a:defPPr>
              <a:defRPr lang="en-US"/>
            </a:defPPr>
            <a:lvl1pPr marL="0" marR="0" lvl="0" indent="0" algn="l" defTabSz="914400" rtl="0" eaLnBrk="1" latinLnBrk="0" hangingPunct="1">
              <a:spcBef>
                <a:spcPts val="0"/>
              </a:spcBef>
              <a:buNone/>
              <a:defRPr sz="600" b="0" i="0" u="none" strike="noStrike" kern="1200" cap="none">
                <a:solidFill>
                  <a:schemeClr val="tx1">
                    <a:lumMod val="50000"/>
                    <a:lumOff val="50000"/>
                  </a:schemeClr>
                </a:solidFill>
                <a:latin typeface="Verdana"/>
                <a:ea typeface="Calibri"/>
                <a:cs typeface="Verdana"/>
                <a:sym typeface="Calibri"/>
              </a:defRPr>
            </a:lvl1pPr>
            <a:lvl2pPr marL="457200" marR="0" lvl="1"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2pPr>
            <a:lvl3pPr marL="914400" marR="0" lvl="2"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3pPr>
            <a:lvl4pPr marL="1371600" marR="0" lvl="3"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4pPr>
            <a:lvl5pPr marL="1828800" marR="0" lvl="4"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5pPr>
            <a:lvl6pPr marL="2286000" marR="0" lvl="5"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6pPr>
            <a:lvl7pPr marL="2743200" marR="0" lvl="6"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7pPr>
            <a:lvl8pPr marL="3200400" marR="0" lvl="7"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8pPr>
            <a:lvl9pPr marL="3657600" marR="0" lvl="8" indent="0" algn="l" defTabSz="914400" rtl="0" eaLnBrk="1" latinLnBrk="0" hangingPunct="1">
              <a:spcBef>
                <a:spcPts val="0"/>
              </a:spcBef>
              <a:buNone/>
              <a:defRPr sz="1800" b="0" i="0" u="none" strike="noStrike" kern="1200" cap="none">
                <a:solidFill>
                  <a:schemeClr val="dk1"/>
                </a:solidFill>
                <a:latin typeface="Calibri"/>
                <a:ea typeface="Calibri"/>
                <a:cs typeface="Calibri"/>
                <a:sym typeface="Calibri"/>
              </a:defRPr>
            </a:lvl9pPr>
          </a:lstStyle>
          <a:p>
            <a:r>
              <a:rPr lang="en-US" sz="600" b="0" i="0" u="none" strike="noStrike" kern="1200" cap="none" dirty="0">
                <a:solidFill>
                  <a:schemeClr val="tx1">
                    <a:lumMod val="50000"/>
                    <a:lumOff val="50000"/>
                  </a:schemeClr>
                </a:solidFill>
                <a:effectLst/>
                <a:latin typeface="Verdana"/>
                <a:ea typeface="Calibri"/>
                <a:cs typeface="Verdana"/>
                <a:sym typeface="Calibri"/>
              </a:rPr>
              <a:t>Copyright © 2020 Discovery Education. All rights reserved. Discovery Education, Inc.</a:t>
            </a:r>
          </a:p>
        </p:txBody>
      </p:sp>
      <p:pic>
        <p:nvPicPr>
          <p:cNvPr id="21" name="Picture 20">
            <a:extLst>
              <a:ext uri="{FF2B5EF4-FFF2-40B4-BE49-F238E27FC236}">
                <a16:creationId xmlns:a16="http://schemas.microsoft.com/office/drawing/2014/main" id="{8A56D72B-6C41-E147-90F6-9212404480C4}"/>
              </a:ext>
            </a:extLst>
          </p:cNvPr>
          <p:cNvPicPr>
            <a:picLocks noChangeAspect="1"/>
          </p:cNvPicPr>
          <p:nvPr userDrawn="1"/>
        </p:nvPicPr>
        <p:blipFill>
          <a:blip r:embed="rId4"/>
          <a:stretch>
            <a:fillRect/>
          </a:stretch>
        </p:blipFill>
        <p:spPr>
          <a:xfrm>
            <a:off x="829952" y="6481945"/>
            <a:ext cx="1564547" cy="119366"/>
          </a:xfrm>
          <a:prstGeom prst="rect">
            <a:avLst/>
          </a:prstGeom>
        </p:spPr>
      </p:pic>
    </p:spTree>
    <p:extLst>
      <p:ext uri="{BB962C8B-B14F-4D97-AF65-F5344CB8AC3E}">
        <p14:creationId xmlns:p14="http://schemas.microsoft.com/office/powerpoint/2010/main" val="51319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51CA8B-3F9D-2A4A-ADAF-643920EE6E98}"/>
              </a:ext>
            </a:extLst>
          </p:cNvPr>
          <p:cNvSpPr>
            <a:spLocks noGrp="1"/>
          </p:cNvSpPr>
          <p:nvPr>
            <p:ph type="ctrTitle"/>
          </p:nvPr>
        </p:nvSpPr>
        <p:spPr>
          <a:xfrm>
            <a:off x="495673" y="1266477"/>
            <a:ext cx="8003886" cy="689285"/>
          </a:xfrm>
        </p:spPr>
        <p:txBody>
          <a:bodyPr anchor="t">
            <a:normAutofit/>
          </a:bodyPr>
          <a:lstStyle>
            <a:lvl1pPr algn="l">
              <a:defRPr sz="3200" b="0">
                <a:latin typeface="Noto Sans" panose="020B0502040504020204" pitchFamily="34" charset="0"/>
                <a:ea typeface="Noto Sans" panose="020B0502040504020204" pitchFamily="34" charset="0"/>
                <a:cs typeface="Noto Sans" panose="020B0502040504020204" pitchFamily="34" charset="0"/>
              </a:defRPr>
            </a:lvl1pPr>
          </a:lstStyle>
          <a:p>
            <a:r>
              <a:rPr lang="en-US"/>
              <a:t>Click to edit</a:t>
            </a:r>
          </a:p>
        </p:txBody>
      </p:sp>
      <p:pic>
        <p:nvPicPr>
          <p:cNvPr id="7" name="Picture 6">
            <a:extLst>
              <a:ext uri="{FF2B5EF4-FFF2-40B4-BE49-F238E27FC236}">
                <a16:creationId xmlns:a16="http://schemas.microsoft.com/office/drawing/2014/main" id="{D9903C66-42A8-D744-A1AB-A2D516B49DD0}"/>
              </a:ext>
            </a:extLst>
          </p:cNvPr>
          <p:cNvPicPr>
            <a:picLocks noChangeAspect="1"/>
          </p:cNvPicPr>
          <p:nvPr userDrawn="1"/>
        </p:nvPicPr>
        <p:blipFill>
          <a:blip r:embed="rId2"/>
          <a:stretch>
            <a:fillRect/>
          </a:stretch>
        </p:blipFill>
        <p:spPr>
          <a:xfrm>
            <a:off x="635012" y="449890"/>
            <a:ext cx="1323602" cy="464509"/>
          </a:xfrm>
          <a:prstGeom prst="rect">
            <a:avLst/>
          </a:prstGeom>
        </p:spPr>
      </p:pic>
      <p:sp>
        <p:nvSpPr>
          <p:cNvPr id="8" name="Subtitle 2">
            <a:extLst>
              <a:ext uri="{FF2B5EF4-FFF2-40B4-BE49-F238E27FC236}">
                <a16:creationId xmlns:a16="http://schemas.microsoft.com/office/drawing/2014/main" id="{A6783B64-3939-764B-8D5B-68DE675E033F}"/>
              </a:ext>
            </a:extLst>
          </p:cNvPr>
          <p:cNvSpPr>
            <a:spLocks noGrp="1"/>
          </p:cNvSpPr>
          <p:nvPr>
            <p:ph type="subTitle" idx="1"/>
          </p:nvPr>
        </p:nvSpPr>
        <p:spPr>
          <a:xfrm>
            <a:off x="495672" y="1982336"/>
            <a:ext cx="8003887" cy="3252376"/>
          </a:xfrm>
        </p:spPr>
        <p:txBody>
          <a:bodyPr>
            <a:normAutofit/>
          </a:bodyPr>
          <a:lstStyle>
            <a:lvl1pPr marL="0" indent="0" algn="l">
              <a:lnSpc>
                <a:spcPct val="100000"/>
              </a:lnSpc>
              <a:buNone/>
              <a:defRPr sz="2000" b="0" i="0">
                <a:latin typeface="Noto Sans" panose="020B0502040504020204" pitchFamily="34" charset="0"/>
                <a:ea typeface="Noto Sans" panose="020B0502040504020204" pitchFamily="34" charset="0"/>
                <a:cs typeface="Noto Sans" panose="020B050204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9" name="Straight Connector 8">
            <a:extLst>
              <a:ext uri="{FF2B5EF4-FFF2-40B4-BE49-F238E27FC236}">
                <a16:creationId xmlns:a16="http://schemas.microsoft.com/office/drawing/2014/main" id="{AC794D3D-901B-B745-B021-EE6EEA567FCD}"/>
              </a:ext>
            </a:extLst>
          </p:cNvPr>
          <p:cNvCxnSpPr/>
          <p:nvPr userDrawn="1"/>
        </p:nvCxnSpPr>
        <p:spPr>
          <a:xfrm>
            <a:off x="7331391"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0540831-A9D8-024B-A60B-88CB9D0FDE10}"/>
              </a:ext>
            </a:extLst>
          </p:cNvPr>
          <p:cNvSpPr txBox="1"/>
          <p:nvPr userDrawn="1"/>
        </p:nvSpPr>
        <p:spPr>
          <a:xfrm>
            <a:off x="8542558" y="6378102"/>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DIN Pro Regular" panose="02000503040000020003" pitchFamily="2" charset="0"/>
                <a:ea typeface="DIN 2014" panose="020B0504020202020204" pitchFamily="34" charset="77"/>
                <a:cs typeface="Century Gothic" charset="0"/>
              </a:rPr>
              <a:pPr algn="r"/>
              <a:t>‹#›</a:t>
            </a:fld>
            <a:endParaRPr lang="en-US" sz="1000" b="0" i="0">
              <a:solidFill>
                <a:schemeClr val="bg1"/>
              </a:solidFill>
              <a:latin typeface="DIN Pro Regular" panose="02000503040000020003" pitchFamily="2" charset="0"/>
              <a:ea typeface="DIN 2014" panose="020B0504020202020204" pitchFamily="34" charset="77"/>
              <a:cs typeface="Century Gothic" charset="0"/>
            </a:endParaRPr>
          </a:p>
        </p:txBody>
      </p:sp>
      <p:pic>
        <p:nvPicPr>
          <p:cNvPr id="11" name="Picture 10">
            <a:extLst>
              <a:ext uri="{FF2B5EF4-FFF2-40B4-BE49-F238E27FC236}">
                <a16:creationId xmlns:a16="http://schemas.microsoft.com/office/drawing/2014/main" id="{CC6A3AEC-CB13-3A49-BF30-D55A10769FAE}"/>
              </a:ext>
            </a:extLst>
          </p:cNvPr>
          <p:cNvPicPr>
            <a:picLocks noChangeAspect="1"/>
          </p:cNvPicPr>
          <p:nvPr userDrawn="1"/>
        </p:nvPicPr>
        <p:blipFill>
          <a:blip r:embed="rId3"/>
          <a:stretch>
            <a:fillRect/>
          </a:stretch>
        </p:blipFill>
        <p:spPr>
          <a:xfrm>
            <a:off x="7467599" y="6400027"/>
            <a:ext cx="908194" cy="211912"/>
          </a:xfrm>
          <a:prstGeom prst="rect">
            <a:avLst/>
          </a:prstGeom>
        </p:spPr>
      </p:pic>
      <p:pic>
        <p:nvPicPr>
          <p:cNvPr id="12" name="Picture 11">
            <a:extLst>
              <a:ext uri="{FF2B5EF4-FFF2-40B4-BE49-F238E27FC236}">
                <a16:creationId xmlns:a16="http://schemas.microsoft.com/office/drawing/2014/main" id="{3ED6F9CD-0876-D14C-A0DC-E4AD76E9FA59}"/>
              </a:ext>
            </a:extLst>
          </p:cNvPr>
          <p:cNvPicPr>
            <a:picLocks noChangeAspect="1"/>
          </p:cNvPicPr>
          <p:nvPr userDrawn="1"/>
        </p:nvPicPr>
        <p:blipFill>
          <a:blip r:embed="rId4"/>
          <a:stretch>
            <a:fillRect/>
          </a:stretch>
        </p:blipFill>
        <p:spPr>
          <a:xfrm>
            <a:off x="5760379" y="6391458"/>
            <a:ext cx="1404247" cy="207771"/>
          </a:xfrm>
          <a:prstGeom prst="rect">
            <a:avLst/>
          </a:prstGeom>
        </p:spPr>
      </p:pic>
    </p:spTree>
    <p:extLst>
      <p:ext uri="{BB962C8B-B14F-4D97-AF65-F5344CB8AC3E}">
        <p14:creationId xmlns:p14="http://schemas.microsoft.com/office/powerpoint/2010/main" val="16566805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955F5F-2C2E-A34F-A30E-11DA442EB336}" type="datetime1">
              <a:rPr lang="en-US" smtClean="0"/>
              <a:t>11/5/21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8A65E-B651-D74D-A8D0-022B47FB4004}" type="slidenum">
              <a:rPr lang="en-US" smtClean="0"/>
              <a:t>‹#›</a:t>
            </a:fld>
            <a:endParaRPr lang="en-US"/>
          </a:p>
        </p:txBody>
      </p:sp>
    </p:spTree>
    <p:extLst>
      <p:ext uri="{BB962C8B-B14F-4D97-AF65-F5344CB8AC3E}">
        <p14:creationId xmlns:p14="http://schemas.microsoft.com/office/powerpoint/2010/main" val="2644997977"/>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74" r:id="rId3"/>
    <p:sldLayoutId id="214748367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gasprices.aaa.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hyperlink" Target="https://www.gasbuddy.com/GasPriceMap?z=4" TargetMode="Externa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futuresfundamentals.org/see-the-impact/energy-futures/gas-prices-explained/"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qH_82wig91k?feature=oembed" TargetMode="Externa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74628B-DDC2-B049-B5E0-F4383978A2B4}"/>
              </a:ext>
            </a:extLst>
          </p:cNvPr>
          <p:cNvSpPr txBox="1"/>
          <p:nvPr/>
        </p:nvSpPr>
        <p:spPr>
          <a:xfrm>
            <a:off x="8737600" y="3365500"/>
            <a:ext cx="184731" cy="369332"/>
          </a:xfrm>
          <a:prstGeom prst="rect">
            <a:avLst/>
          </a:prstGeom>
          <a:noFill/>
        </p:spPr>
        <p:txBody>
          <a:bodyPr wrap="none" rtlCol="0">
            <a:spAutoFit/>
          </a:bodyPr>
          <a:lstStyle/>
          <a:p>
            <a:endParaRPr lang="en-US"/>
          </a:p>
        </p:txBody>
      </p:sp>
      <p:sp>
        <p:nvSpPr>
          <p:cNvPr id="6" name="Title 1">
            <a:extLst>
              <a:ext uri="{FF2B5EF4-FFF2-40B4-BE49-F238E27FC236}">
                <a16:creationId xmlns:a16="http://schemas.microsoft.com/office/drawing/2014/main" id="{1A7D1D6A-471F-BF4C-9D3F-6DBE1D3275A7}"/>
              </a:ext>
            </a:extLst>
          </p:cNvPr>
          <p:cNvSpPr txBox="1">
            <a:spLocks/>
          </p:cNvSpPr>
          <p:nvPr/>
        </p:nvSpPr>
        <p:spPr>
          <a:xfrm>
            <a:off x="493186" y="2484686"/>
            <a:ext cx="4513712" cy="264611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kern="1200">
                <a:solidFill>
                  <a:schemeClr val="bg1"/>
                </a:solidFill>
                <a:latin typeface="Brandon Grotesque Bold" panose="020B0503020203060202" pitchFamily="34" charset="77"/>
                <a:ea typeface="+mj-ea"/>
                <a:cs typeface="+mj-cs"/>
              </a:defRPr>
            </a:lvl1pPr>
          </a:lstStyle>
          <a:p>
            <a:r>
              <a:rPr lang="en-US">
                <a:solidFill>
                  <a:srgbClr val="004CA8"/>
                </a:solidFill>
                <a:latin typeface="Noto Sans" panose="020B0502040504020204" pitchFamily="34" charset="0"/>
                <a:ea typeface="Noto Sans" panose="020B0502040504020204" pitchFamily="34" charset="0"/>
                <a:cs typeface="Noto Sans" panose="020B0502040504020204" pitchFamily="34" charset="0"/>
              </a:rPr>
              <a:t>How We </a:t>
            </a:r>
            <a:br>
              <a:rPr lang="en-US">
                <a:solidFill>
                  <a:srgbClr val="004CA8"/>
                </a:solidFill>
                <a:latin typeface="Noto Sans" panose="020B0502040504020204" pitchFamily="34" charset="0"/>
                <a:ea typeface="Noto Sans" panose="020B0502040504020204" pitchFamily="34" charset="0"/>
                <a:cs typeface="Noto Sans" panose="020B0502040504020204" pitchFamily="34" charset="0"/>
              </a:rPr>
            </a:br>
            <a:r>
              <a:rPr lang="en-US">
                <a:solidFill>
                  <a:srgbClr val="004CA8"/>
                </a:solidFill>
                <a:latin typeface="Noto Sans" panose="020B0502040504020204" pitchFamily="34" charset="0"/>
                <a:ea typeface="Noto Sans" panose="020B0502040504020204" pitchFamily="34" charset="0"/>
                <a:cs typeface="Noto Sans" panose="020B0502040504020204" pitchFamily="34" charset="0"/>
              </a:rPr>
              <a:t>Are Affected by Price</a:t>
            </a:r>
            <a:endParaRPr lang="en-US" b="1">
              <a:solidFill>
                <a:srgbClr val="004CA8"/>
              </a:solidFill>
              <a:latin typeface="Noto Sans" panose="020B0502040504020204" pitchFamily="34" charset="0"/>
              <a:ea typeface="Noto Sans" panose="020B0502040504020204" pitchFamily="34" charset="0"/>
              <a:cs typeface="Noto Sans" panose="020B0502040504020204" pitchFamily="34" charset="0"/>
            </a:endParaRPr>
          </a:p>
        </p:txBody>
      </p:sp>
      <p:sp>
        <p:nvSpPr>
          <p:cNvPr id="7" name="Rectangle 6">
            <a:extLst>
              <a:ext uri="{FF2B5EF4-FFF2-40B4-BE49-F238E27FC236}">
                <a16:creationId xmlns:a16="http://schemas.microsoft.com/office/drawing/2014/main" id="{C266B307-7A03-B54A-B40D-D644595A643B}"/>
              </a:ext>
            </a:extLst>
          </p:cNvPr>
          <p:cNvSpPr/>
          <p:nvPr/>
        </p:nvSpPr>
        <p:spPr>
          <a:xfrm>
            <a:off x="367748" y="6380922"/>
            <a:ext cx="268356" cy="2981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6371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1226B85-4435-4444-89A8-E0B4130986CC}"/>
              </a:ext>
            </a:extLst>
          </p:cNvPr>
          <p:cNvPicPr>
            <a:picLocks noChangeAspect="1"/>
          </p:cNvPicPr>
          <p:nvPr/>
        </p:nvPicPr>
        <p:blipFill rotWithShape="1">
          <a:blip r:embed="rId3"/>
          <a:srcRect t="8892"/>
          <a:stretch/>
        </p:blipFill>
        <p:spPr>
          <a:xfrm>
            <a:off x="8965" y="-1"/>
            <a:ext cx="9138299" cy="6246047"/>
          </a:xfrm>
          <a:prstGeom prst="rect">
            <a:avLst/>
          </a:prstGeom>
        </p:spPr>
      </p:pic>
      <p:sp>
        <p:nvSpPr>
          <p:cNvPr id="2" name="Title 1">
            <a:extLst>
              <a:ext uri="{FF2B5EF4-FFF2-40B4-BE49-F238E27FC236}">
                <a16:creationId xmlns:a16="http://schemas.microsoft.com/office/drawing/2014/main" id="{AE61A8B3-327B-6343-B451-DE981D5B7038}"/>
              </a:ext>
            </a:extLst>
          </p:cNvPr>
          <p:cNvSpPr>
            <a:spLocks noGrp="1"/>
          </p:cNvSpPr>
          <p:nvPr>
            <p:ph type="ctrTitle"/>
          </p:nvPr>
        </p:nvSpPr>
        <p:spPr/>
        <p:txBody>
          <a:bodyPr/>
          <a:lstStyle/>
          <a:p>
            <a:r>
              <a:rPr lang="en-US"/>
              <a:t>Anchors and Consumers</a:t>
            </a:r>
          </a:p>
        </p:txBody>
      </p:sp>
      <p:sp>
        <p:nvSpPr>
          <p:cNvPr id="4" name="Rectangle 3">
            <a:extLst>
              <a:ext uri="{FF2B5EF4-FFF2-40B4-BE49-F238E27FC236}">
                <a16:creationId xmlns:a16="http://schemas.microsoft.com/office/drawing/2014/main" id="{FB68EF4D-5CF4-144C-BB98-9C0A0934E466}"/>
              </a:ext>
            </a:extLst>
          </p:cNvPr>
          <p:cNvSpPr/>
          <p:nvPr/>
        </p:nvSpPr>
        <p:spPr>
          <a:xfrm>
            <a:off x="495673" y="2078814"/>
            <a:ext cx="4148045" cy="2092881"/>
          </a:xfrm>
          <a:prstGeom prst="rect">
            <a:avLst/>
          </a:prstGeom>
        </p:spPr>
        <p:txBody>
          <a:bodyPr wrap="square">
            <a:spAutoFit/>
          </a:bodyPr>
          <a:lstStyle/>
          <a:p>
            <a:pPr marL="457200" lvl="0" indent="-457200">
              <a:spcAft>
                <a:spcPts val="1200"/>
              </a:spcAft>
              <a:buSzPct val="90000"/>
              <a:buChar char="●"/>
            </a:pPr>
            <a:r>
              <a:rPr lang="en-US" sz="2000" dirty="0">
                <a:latin typeface="Noto Sans" panose="020B0502040504020204" pitchFamily="34" charset="0"/>
                <a:ea typeface="Noto Sans" panose="020B0502040504020204" pitchFamily="34" charset="0"/>
                <a:cs typeface="Noto Sans" panose="020B0502040504020204" pitchFamily="34" charset="0"/>
              </a:rPr>
              <a:t>How can companies or marketing influence a consumer’s choice by providing an anchor?</a:t>
            </a:r>
          </a:p>
          <a:p>
            <a:pPr marL="457200" lvl="0" indent="-457200">
              <a:buSzPct val="90000"/>
              <a:buChar char="●"/>
            </a:pPr>
            <a:r>
              <a:rPr lang="en-US" sz="2000" dirty="0">
                <a:latin typeface="Noto Sans" panose="020B0502040504020204" pitchFamily="34" charset="0"/>
                <a:ea typeface="Noto Sans" panose="020B0502040504020204" pitchFamily="34" charset="0"/>
                <a:cs typeface="Noto Sans" panose="020B0502040504020204" pitchFamily="34" charset="0"/>
              </a:rPr>
              <a:t>Does an anchor price always hurt a consumer? In what ways could it help?</a:t>
            </a:r>
          </a:p>
        </p:txBody>
      </p:sp>
    </p:spTree>
    <p:extLst>
      <p:ext uri="{BB962C8B-B14F-4D97-AF65-F5344CB8AC3E}">
        <p14:creationId xmlns:p14="http://schemas.microsoft.com/office/powerpoint/2010/main" val="3527029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BA07BEB-1BD2-8E4F-8F6B-3109CC43062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19949" y="1707849"/>
            <a:ext cx="6524051" cy="4347711"/>
          </a:xfrm>
          <a:prstGeom prst="rect">
            <a:avLst/>
          </a:prstGeom>
        </p:spPr>
      </p:pic>
      <p:sp>
        <p:nvSpPr>
          <p:cNvPr id="2" name="Title 1">
            <a:extLst>
              <a:ext uri="{FF2B5EF4-FFF2-40B4-BE49-F238E27FC236}">
                <a16:creationId xmlns:a16="http://schemas.microsoft.com/office/drawing/2014/main" id="{AE61A8B3-327B-6343-B451-DE981D5B7038}"/>
              </a:ext>
            </a:extLst>
          </p:cNvPr>
          <p:cNvSpPr>
            <a:spLocks noGrp="1"/>
          </p:cNvSpPr>
          <p:nvPr>
            <p:ph type="ctrTitle"/>
          </p:nvPr>
        </p:nvSpPr>
        <p:spPr/>
        <p:txBody>
          <a:bodyPr/>
          <a:lstStyle/>
          <a:p>
            <a:r>
              <a:rPr lang="en-US"/>
              <a:t>Anchors and Consumers: An Example</a:t>
            </a:r>
          </a:p>
        </p:txBody>
      </p:sp>
      <p:sp>
        <p:nvSpPr>
          <p:cNvPr id="5" name="Google Shape;163;p22">
            <a:extLst>
              <a:ext uri="{FF2B5EF4-FFF2-40B4-BE49-F238E27FC236}">
                <a16:creationId xmlns:a16="http://schemas.microsoft.com/office/drawing/2014/main" id="{07CDACC8-CDAD-C243-BA88-E559BCF3FE12}"/>
              </a:ext>
            </a:extLst>
          </p:cNvPr>
          <p:cNvSpPr txBox="1">
            <a:spLocks/>
          </p:cNvSpPr>
          <p:nvPr/>
        </p:nvSpPr>
        <p:spPr>
          <a:xfrm>
            <a:off x="486403" y="2091877"/>
            <a:ext cx="3831073" cy="1436328"/>
          </a:xfrm>
          <a:prstGeom prst="rect">
            <a:avLst/>
          </a:prstGeom>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a:spcBef>
                <a:spcPts val="0"/>
              </a:spcBef>
            </a:pPr>
            <a:r>
              <a:rPr lang="en-US" sz="2000"/>
              <a:t>Imagine you see a pair of shoes for sale at a store for a high price. Let’s say they are $200.   </a:t>
            </a:r>
          </a:p>
        </p:txBody>
      </p:sp>
      <p:sp>
        <p:nvSpPr>
          <p:cNvPr id="6" name="Google Shape;165;p22">
            <a:extLst>
              <a:ext uri="{FF2B5EF4-FFF2-40B4-BE49-F238E27FC236}">
                <a16:creationId xmlns:a16="http://schemas.microsoft.com/office/drawing/2014/main" id="{EAC5B54D-B2C1-9343-AE86-9F347222C7D6}"/>
              </a:ext>
            </a:extLst>
          </p:cNvPr>
          <p:cNvSpPr txBox="1">
            <a:spLocks/>
          </p:cNvSpPr>
          <p:nvPr/>
        </p:nvSpPr>
        <p:spPr>
          <a:xfrm>
            <a:off x="495029" y="3206316"/>
            <a:ext cx="3897862" cy="1331181"/>
          </a:xfrm>
          <a:prstGeom prst="rect">
            <a:avLst/>
          </a:prstGeom>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a:spcBef>
                <a:spcPts val="0"/>
              </a:spcBef>
            </a:pPr>
            <a:r>
              <a:rPr lang="en-US" sz="2000"/>
              <a:t>Shortly after that, you see the same exact shoes for a much lower price of $75. What is the effect on you as a consumer?  </a:t>
            </a:r>
          </a:p>
        </p:txBody>
      </p:sp>
    </p:spTree>
    <p:extLst>
      <p:ext uri="{BB962C8B-B14F-4D97-AF65-F5344CB8AC3E}">
        <p14:creationId xmlns:p14="http://schemas.microsoft.com/office/powerpoint/2010/main" val="402199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1B0AA-1D10-8845-8B82-5D277B1DE020}"/>
              </a:ext>
            </a:extLst>
          </p:cNvPr>
          <p:cNvSpPr>
            <a:spLocks noGrp="1"/>
          </p:cNvSpPr>
          <p:nvPr>
            <p:ph type="ctrTitle"/>
          </p:nvPr>
        </p:nvSpPr>
        <p:spPr/>
        <p:txBody>
          <a:bodyPr>
            <a:normAutofit fontScale="90000"/>
          </a:bodyPr>
          <a:lstStyle/>
          <a:p>
            <a:pPr lvl="0">
              <a:spcBef>
                <a:spcPts val="0"/>
              </a:spcBef>
            </a:pPr>
            <a:br>
              <a:rPr lang="en-GB"/>
            </a:br>
            <a:r>
              <a:rPr lang="en-GB"/>
              <a:t>Anchoring (and more) in Action</a:t>
            </a:r>
            <a:br>
              <a:rPr lang="en-GB"/>
            </a:br>
            <a:endParaRPr lang="en-US"/>
          </a:p>
        </p:txBody>
      </p:sp>
      <p:sp>
        <p:nvSpPr>
          <p:cNvPr id="3" name="Subtitle 2">
            <a:extLst>
              <a:ext uri="{FF2B5EF4-FFF2-40B4-BE49-F238E27FC236}">
                <a16:creationId xmlns:a16="http://schemas.microsoft.com/office/drawing/2014/main" id="{968935BE-F2B9-804E-A60A-996F274BFD90}"/>
              </a:ext>
            </a:extLst>
          </p:cNvPr>
          <p:cNvSpPr>
            <a:spLocks noGrp="1"/>
          </p:cNvSpPr>
          <p:nvPr>
            <p:ph type="subTitle" idx="1"/>
          </p:nvPr>
        </p:nvSpPr>
        <p:spPr>
          <a:xfrm>
            <a:off x="495672" y="2306887"/>
            <a:ext cx="8003887" cy="1289650"/>
          </a:xfrm>
        </p:spPr>
        <p:txBody>
          <a:bodyPr>
            <a:normAutofit/>
          </a:bodyPr>
          <a:lstStyle/>
          <a:p>
            <a:r>
              <a:rPr lang="en-US" sz="2400" b="1"/>
              <a:t>Select a scenario.</a:t>
            </a:r>
          </a:p>
        </p:txBody>
      </p:sp>
      <p:pic>
        <p:nvPicPr>
          <p:cNvPr id="4" name="Picture 3">
            <a:extLst>
              <a:ext uri="{FF2B5EF4-FFF2-40B4-BE49-F238E27FC236}">
                <a16:creationId xmlns:a16="http://schemas.microsoft.com/office/drawing/2014/main" id="{69E363F6-5E78-4145-977B-9B11F38AE274}"/>
              </a:ext>
            </a:extLst>
          </p:cNvPr>
          <p:cNvPicPr>
            <a:picLocks noChangeAspect="1"/>
          </p:cNvPicPr>
          <p:nvPr/>
        </p:nvPicPr>
        <p:blipFill>
          <a:blip r:embed="rId3"/>
          <a:srcRect/>
          <a:stretch/>
        </p:blipFill>
        <p:spPr>
          <a:xfrm>
            <a:off x="644441" y="2819009"/>
            <a:ext cx="1830667" cy="1219981"/>
          </a:xfrm>
          <a:prstGeom prst="rect">
            <a:avLst/>
          </a:prstGeom>
        </p:spPr>
      </p:pic>
      <p:pic>
        <p:nvPicPr>
          <p:cNvPr id="5" name="Picture 4">
            <a:extLst>
              <a:ext uri="{FF2B5EF4-FFF2-40B4-BE49-F238E27FC236}">
                <a16:creationId xmlns:a16="http://schemas.microsoft.com/office/drawing/2014/main" id="{3370D96A-F712-B84A-B612-B5B60005EA1A}"/>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727763" y="2826962"/>
            <a:ext cx="1830667" cy="1212028"/>
          </a:xfrm>
          <a:prstGeom prst="rect">
            <a:avLst/>
          </a:prstGeom>
        </p:spPr>
      </p:pic>
      <p:pic>
        <p:nvPicPr>
          <p:cNvPr id="6" name="Picture 5">
            <a:extLst>
              <a:ext uri="{FF2B5EF4-FFF2-40B4-BE49-F238E27FC236}">
                <a16:creationId xmlns:a16="http://schemas.microsoft.com/office/drawing/2014/main" id="{3D993088-04A8-5947-BCDE-9EFED4772608}"/>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858220" y="2826962"/>
            <a:ext cx="1830667" cy="1220003"/>
          </a:xfrm>
          <a:prstGeom prst="rect">
            <a:avLst/>
          </a:prstGeom>
        </p:spPr>
      </p:pic>
      <p:pic>
        <p:nvPicPr>
          <p:cNvPr id="7" name="Picture 6">
            <a:extLst>
              <a:ext uri="{FF2B5EF4-FFF2-40B4-BE49-F238E27FC236}">
                <a16:creationId xmlns:a16="http://schemas.microsoft.com/office/drawing/2014/main" id="{BA569376-0402-5F43-B978-22E55A6DF080}"/>
              </a:ext>
            </a:extLst>
          </p:cNvPr>
          <p:cNvPicPr>
            <a:picLocks noChangeAspect="1"/>
          </p:cNvPicPr>
          <p:nvPr/>
        </p:nvPicPr>
        <p:blipFill>
          <a:blip r:embed="rId6"/>
          <a:srcRect/>
          <a:stretch/>
        </p:blipFill>
        <p:spPr>
          <a:xfrm>
            <a:off x="6988677" y="2834937"/>
            <a:ext cx="1830667" cy="1212028"/>
          </a:xfrm>
          <a:prstGeom prst="rect">
            <a:avLst/>
          </a:prstGeom>
        </p:spPr>
      </p:pic>
    </p:spTree>
    <p:extLst>
      <p:ext uri="{BB962C8B-B14F-4D97-AF65-F5344CB8AC3E}">
        <p14:creationId xmlns:p14="http://schemas.microsoft.com/office/powerpoint/2010/main" val="418864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7;p24">
            <a:extLst>
              <a:ext uri="{FF2B5EF4-FFF2-40B4-BE49-F238E27FC236}">
                <a16:creationId xmlns:a16="http://schemas.microsoft.com/office/drawing/2014/main" id="{8AF812F4-8425-3D4E-900E-6EA3C0A5B48C}"/>
              </a:ext>
            </a:extLst>
          </p:cNvPr>
          <p:cNvSpPr txBox="1">
            <a:spLocks/>
          </p:cNvSpPr>
          <p:nvPr/>
        </p:nvSpPr>
        <p:spPr>
          <a:xfrm>
            <a:off x="4089647" y="1433010"/>
            <a:ext cx="3872358" cy="659100"/>
          </a:xfrm>
          <a:prstGeom prst="rect">
            <a:avLst/>
          </a:prstGeom>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a:spcBef>
                <a:spcPts val="0"/>
              </a:spcBef>
            </a:pPr>
            <a:r>
              <a:rPr lang="en-US" sz="2400"/>
              <a:t>Scenario 1</a:t>
            </a:r>
          </a:p>
          <a:p>
            <a:pPr>
              <a:spcBef>
                <a:spcPts val="0"/>
              </a:spcBef>
            </a:pPr>
            <a:r>
              <a:rPr lang="en-US" sz="2400" b="1"/>
              <a:t>Negotiating a Price</a:t>
            </a:r>
          </a:p>
        </p:txBody>
      </p:sp>
      <p:sp>
        <p:nvSpPr>
          <p:cNvPr id="5" name="Google Shape;178;p24">
            <a:extLst>
              <a:ext uri="{FF2B5EF4-FFF2-40B4-BE49-F238E27FC236}">
                <a16:creationId xmlns:a16="http://schemas.microsoft.com/office/drawing/2014/main" id="{F656894B-D21C-7847-89DE-484FA80C6154}"/>
              </a:ext>
            </a:extLst>
          </p:cNvPr>
          <p:cNvSpPr txBox="1">
            <a:spLocks/>
          </p:cNvSpPr>
          <p:nvPr/>
        </p:nvSpPr>
        <p:spPr>
          <a:xfrm>
            <a:off x="4089647" y="2262309"/>
            <a:ext cx="3872358" cy="1201200"/>
          </a:xfrm>
          <a:prstGeom prst="rect">
            <a:avLst/>
          </a:prstGeom>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a:spcBef>
                <a:spcPts val="0"/>
              </a:spcBef>
              <a:spcAft>
                <a:spcPts val="1000"/>
              </a:spcAft>
            </a:pPr>
            <a:r>
              <a:rPr lang="en-US" sz="2000"/>
              <a:t>Consider how anchoring impacts negotiating a price. </a:t>
            </a:r>
            <a:endParaRPr lang="en-US" sz="2000">
              <a:highlight>
                <a:srgbClr val="00FFFF"/>
              </a:highlight>
            </a:endParaRPr>
          </a:p>
        </p:txBody>
      </p:sp>
      <p:pic>
        <p:nvPicPr>
          <p:cNvPr id="7" name="Picture 6">
            <a:extLst>
              <a:ext uri="{FF2B5EF4-FFF2-40B4-BE49-F238E27FC236}">
                <a16:creationId xmlns:a16="http://schemas.microsoft.com/office/drawing/2014/main" id="{9DE9E87C-6442-DC49-A75B-6C8370CCDE8C}"/>
              </a:ext>
            </a:extLst>
          </p:cNvPr>
          <p:cNvPicPr>
            <a:picLocks noChangeAspect="1"/>
          </p:cNvPicPr>
          <p:nvPr/>
        </p:nvPicPr>
        <p:blipFill>
          <a:blip r:embed="rId3"/>
          <a:srcRect/>
          <a:stretch/>
        </p:blipFill>
        <p:spPr>
          <a:xfrm>
            <a:off x="629729" y="1459267"/>
            <a:ext cx="2993365" cy="1994818"/>
          </a:xfrm>
          <a:prstGeom prst="rect">
            <a:avLst/>
          </a:prstGeom>
        </p:spPr>
      </p:pic>
      <p:sp>
        <p:nvSpPr>
          <p:cNvPr id="8" name="Google Shape;177;p24">
            <a:extLst>
              <a:ext uri="{FF2B5EF4-FFF2-40B4-BE49-F238E27FC236}">
                <a16:creationId xmlns:a16="http://schemas.microsoft.com/office/drawing/2014/main" id="{7C75655E-81A7-4747-BCCF-75343D22D343}"/>
              </a:ext>
            </a:extLst>
          </p:cNvPr>
          <p:cNvSpPr txBox="1">
            <a:spLocks/>
          </p:cNvSpPr>
          <p:nvPr/>
        </p:nvSpPr>
        <p:spPr>
          <a:xfrm>
            <a:off x="4089647" y="3857037"/>
            <a:ext cx="3639621" cy="659100"/>
          </a:xfrm>
          <a:prstGeom prst="rect">
            <a:avLst/>
          </a:prstGeom>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a:spcBef>
                <a:spcPts val="0"/>
              </a:spcBef>
            </a:pPr>
            <a:r>
              <a:rPr lang="en-US" sz="2400"/>
              <a:t>Scenario 2</a:t>
            </a:r>
          </a:p>
          <a:p>
            <a:pPr>
              <a:spcBef>
                <a:spcPts val="0"/>
              </a:spcBef>
            </a:pPr>
            <a:r>
              <a:rPr lang="en-US" sz="2400" b="1" err="1"/>
              <a:t>JCPenny’s</a:t>
            </a:r>
            <a:r>
              <a:rPr lang="en-US" sz="2400" b="1"/>
              <a:t> failed pricing strategy</a:t>
            </a:r>
          </a:p>
        </p:txBody>
      </p:sp>
      <p:sp>
        <p:nvSpPr>
          <p:cNvPr id="9" name="Google Shape;178;p24">
            <a:extLst>
              <a:ext uri="{FF2B5EF4-FFF2-40B4-BE49-F238E27FC236}">
                <a16:creationId xmlns:a16="http://schemas.microsoft.com/office/drawing/2014/main" id="{A62D8099-6EBF-CA40-90DC-A87D052DEA25}"/>
              </a:ext>
            </a:extLst>
          </p:cNvPr>
          <p:cNvSpPr txBox="1">
            <a:spLocks/>
          </p:cNvSpPr>
          <p:nvPr/>
        </p:nvSpPr>
        <p:spPr>
          <a:xfrm>
            <a:off x="4055143" y="4885966"/>
            <a:ext cx="3872358" cy="1201200"/>
          </a:xfrm>
          <a:prstGeom prst="rect">
            <a:avLst/>
          </a:prstGeom>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lvl="0">
              <a:spcBef>
                <a:spcPts val="0"/>
              </a:spcBef>
              <a:spcAft>
                <a:spcPts val="1000"/>
              </a:spcAft>
            </a:pPr>
            <a:r>
              <a:rPr lang="en-US" sz="2000"/>
              <a:t>Find out what happened when a store changed its pricing.</a:t>
            </a:r>
            <a:endParaRPr lang="en-US" sz="2000">
              <a:highlight>
                <a:srgbClr val="00FFFF"/>
              </a:highlight>
            </a:endParaRPr>
          </a:p>
        </p:txBody>
      </p:sp>
      <p:pic>
        <p:nvPicPr>
          <p:cNvPr id="10" name="Picture 9">
            <a:extLst>
              <a:ext uri="{FF2B5EF4-FFF2-40B4-BE49-F238E27FC236}">
                <a16:creationId xmlns:a16="http://schemas.microsoft.com/office/drawing/2014/main" id="{E0A8ABD0-F409-9C46-9588-52132FDABB73}"/>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629729" y="3725894"/>
            <a:ext cx="2993365" cy="1981814"/>
          </a:xfrm>
          <a:prstGeom prst="rect">
            <a:avLst/>
          </a:prstGeom>
        </p:spPr>
      </p:pic>
    </p:spTree>
    <p:extLst>
      <p:ext uri="{BB962C8B-B14F-4D97-AF65-F5344CB8AC3E}">
        <p14:creationId xmlns:p14="http://schemas.microsoft.com/office/powerpoint/2010/main" val="190516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77;p24">
            <a:extLst>
              <a:ext uri="{FF2B5EF4-FFF2-40B4-BE49-F238E27FC236}">
                <a16:creationId xmlns:a16="http://schemas.microsoft.com/office/drawing/2014/main" id="{8AF812F4-8425-3D4E-900E-6EA3C0A5B48C}"/>
              </a:ext>
            </a:extLst>
          </p:cNvPr>
          <p:cNvSpPr txBox="1">
            <a:spLocks/>
          </p:cNvSpPr>
          <p:nvPr/>
        </p:nvSpPr>
        <p:spPr>
          <a:xfrm>
            <a:off x="4089646" y="1433010"/>
            <a:ext cx="4351709" cy="659100"/>
          </a:xfrm>
          <a:prstGeom prst="rect">
            <a:avLst/>
          </a:prstGeom>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a:spcBef>
                <a:spcPts val="0"/>
              </a:spcBef>
            </a:pPr>
            <a:r>
              <a:rPr lang="en-US" sz="2400"/>
              <a:t>Scenario 3</a:t>
            </a:r>
          </a:p>
          <a:p>
            <a:pPr>
              <a:spcBef>
                <a:spcPts val="0"/>
              </a:spcBef>
            </a:pPr>
            <a:r>
              <a:rPr lang="en-US" sz="2400" b="1"/>
              <a:t>The Price of the First iPad</a:t>
            </a:r>
          </a:p>
        </p:txBody>
      </p:sp>
      <p:sp>
        <p:nvSpPr>
          <p:cNvPr id="5" name="Google Shape;178;p24">
            <a:extLst>
              <a:ext uri="{FF2B5EF4-FFF2-40B4-BE49-F238E27FC236}">
                <a16:creationId xmlns:a16="http://schemas.microsoft.com/office/drawing/2014/main" id="{F656894B-D21C-7847-89DE-484FA80C6154}"/>
              </a:ext>
            </a:extLst>
          </p:cNvPr>
          <p:cNvSpPr txBox="1">
            <a:spLocks/>
          </p:cNvSpPr>
          <p:nvPr/>
        </p:nvSpPr>
        <p:spPr>
          <a:xfrm>
            <a:off x="4089647" y="2243059"/>
            <a:ext cx="3706320" cy="1201200"/>
          </a:xfrm>
          <a:prstGeom prst="rect">
            <a:avLst/>
          </a:prstGeom>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lvl="0">
              <a:spcBef>
                <a:spcPts val="0"/>
              </a:spcBef>
              <a:spcAft>
                <a:spcPts val="1000"/>
              </a:spcAft>
            </a:pPr>
            <a:r>
              <a:rPr lang="en-US" sz="2000"/>
              <a:t>How much did the first iPad cost?  </a:t>
            </a:r>
            <a:endParaRPr lang="en-US" sz="2000">
              <a:highlight>
                <a:srgbClr val="00FFFF"/>
              </a:highlight>
            </a:endParaRPr>
          </a:p>
        </p:txBody>
      </p:sp>
      <p:pic>
        <p:nvPicPr>
          <p:cNvPr id="7" name="Picture 6">
            <a:extLst>
              <a:ext uri="{FF2B5EF4-FFF2-40B4-BE49-F238E27FC236}">
                <a16:creationId xmlns:a16="http://schemas.microsoft.com/office/drawing/2014/main" id="{9DE9E87C-6442-DC49-A75B-6C8370CCDE8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9729" y="1459249"/>
            <a:ext cx="2993365" cy="1994854"/>
          </a:xfrm>
          <a:prstGeom prst="rect">
            <a:avLst/>
          </a:prstGeom>
        </p:spPr>
      </p:pic>
      <p:sp>
        <p:nvSpPr>
          <p:cNvPr id="8" name="Google Shape;177;p24">
            <a:extLst>
              <a:ext uri="{FF2B5EF4-FFF2-40B4-BE49-F238E27FC236}">
                <a16:creationId xmlns:a16="http://schemas.microsoft.com/office/drawing/2014/main" id="{7C75655E-81A7-4747-BCCF-75343D22D343}"/>
              </a:ext>
            </a:extLst>
          </p:cNvPr>
          <p:cNvSpPr txBox="1">
            <a:spLocks/>
          </p:cNvSpPr>
          <p:nvPr/>
        </p:nvSpPr>
        <p:spPr>
          <a:xfrm>
            <a:off x="4089647" y="3716269"/>
            <a:ext cx="3639621" cy="659100"/>
          </a:xfrm>
          <a:prstGeom prst="rect">
            <a:avLst/>
          </a:prstGeom>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a:spcBef>
                <a:spcPts val="0"/>
              </a:spcBef>
            </a:pPr>
            <a:r>
              <a:rPr lang="en-US" sz="2400"/>
              <a:t>Scenario 4</a:t>
            </a:r>
          </a:p>
          <a:p>
            <a:pPr lvl="0">
              <a:spcBef>
                <a:spcPts val="0"/>
              </a:spcBef>
            </a:pPr>
            <a:r>
              <a:rPr lang="en-US" sz="2400" b="1"/>
              <a:t>Freemium Pricing </a:t>
            </a:r>
          </a:p>
        </p:txBody>
      </p:sp>
      <p:sp>
        <p:nvSpPr>
          <p:cNvPr id="9" name="Google Shape;178;p24">
            <a:extLst>
              <a:ext uri="{FF2B5EF4-FFF2-40B4-BE49-F238E27FC236}">
                <a16:creationId xmlns:a16="http://schemas.microsoft.com/office/drawing/2014/main" id="{A62D8099-6EBF-CA40-90DC-A87D052DEA25}"/>
              </a:ext>
            </a:extLst>
          </p:cNvPr>
          <p:cNvSpPr txBox="1">
            <a:spLocks/>
          </p:cNvSpPr>
          <p:nvPr/>
        </p:nvSpPr>
        <p:spPr>
          <a:xfrm>
            <a:off x="4055143" y="4589629"/>
            <a:ext cx="3872358" cy="1201200"/>
          </a:xfrm>
          <a:prstGeom prst="rect">
            <a:avLst/>
          </a:prstGeom>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3200" b="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stStyle>
          <a:p>
            <a:pPr lvl="0">
              <a:spcBef>
                <a:spcPts val="0"/>
              </a:spcBef>
              <a:spcAft>
                <a:spcPts val="1000"/>
              </a:spcAft>
            </a:pPr>
            <a:r>
              <a:rPr lang="en-US" sz="2000"/>
              <a:t>What happens when services or apps are free with the option for a premium, paid version or extras?</a:t>
            </a:r>
            <a:endParaRPr lang="en-US" sz="2000">
              <a:highlight>
                <a:srgbClr val="00FFFF"/>
              </a:highlight>
            </a:endParaRPr>
          </a:p>
        </p:txBody>
      </p:sp>
      <p:pic>
        <p:nvPicPr>
          <p:cNvPr id="10" name="Picture 9">
            <a:extLst>
              <a:ext uri="{FF2B5EF4-FFF2-40B4-BE49-F238E27FC236}">
                <a16:creationId xmlns:a16="http://schemas.microsoft.com/office/drawing/2014/main" id="{E0A8ABD0-F409-9C46-9588-52132FDABB73}"/>
              </a:ext>
            </a:extLst>
          </p:cNvPr>
          <p:cNvPicPr>
            <a:picLocks noChangeAspect="1"/>
          </p:cNvPicPr>
          <p:nvPr/>
        </p:nvPicPr>
        <p:blipFill>
          <a:blip r:embed="rId4"/>
          <a:srcRect/>
          <a:stretch/>
        </p:blipFill>
        <p:spPr>
          <a:xfrm>
            <a:off x="629729" y="3725894"/>
            <a:ext cx="2993365" cy="1981814"/>
          </a:xfrm>
          <a:prstGeom prst="rect">
            <a:avLst/>
          </a:prstGeom>
        </p:spPr>
      </p:pic>
    </p:spTree>
    <p:extLst>
      <p:ext uri="{BB962C8B-B14F-4D97-AF65-F5344CB8AC3E}">
        <p14:creationId xmlns:p14="http://schemas.microsoft.com/office/powerpoint/2010/main" val="180225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1B0AA-1D10-8845-8B82-5D277B1DE020}"/>
              </a:ext>
            </a:extLst>
          </p:cNvPr>
          <p:cNvSpPr>
            <a:spLocks noGrp="1"/>
          </p:cNvSpPr>
          <p:nvPr>
            <p:ph type="ctrTitle"/>
          </p:nvPr>
        </p:nvSpPr>
        <p:spPr/>
        <p:txBody>
          <a:bodyPr>
            <a:normAutofit fontScale="90000"/>
          </a:bodyPr>
          <a:lstStyle/>
          <a:p>
            <a:pPr lvl="0">
              <a:spcBef>
                <a:spcPts val="0"/>
              </a:spcBef>
            </a:pPr>
            <a:br>
              <a:rPr lang="en-GB"/>
            </a:br>
            <a:r>
              <a:rPr lang="en-GB"/>
              <a:t>Anchoring (and more) in Action</a:t>
            </a:r>
            <a:br>
              <a:rPr lang="en-GB"/>
            </a:br>
            <a:endParaRPr lang="en-US"/>
          </a:p>
        </p:txBody>
      </p:sp>
      <p:sp>
        <p:nvSpPr>
          <p:cNvPr id="3" name="Subtitle 2">
            <a:extLst>
              <a:ext uri="{FF2B5EF4-FFF2-40B4-BE49-F238E27FC236}">
                <a16:creationId xmlns:a16="http://schemas.microsoft.com/office/drawing/2014/main" id="{968935BE-F2B9-804E-A60A-996F274BFD90}"/>
              </a:ext>
            </a:extLst>
          </p:cNvPr>
          <p:cNvSpPr>
            <a:spLocks noGrp="1"/>
          </p:cNvSpPr>
          <p:nvPr>
            <p:ph type="subTitle" idx="1"/>
          </p:nvPr>
        </p:nvSpPr>
        <p:spPr>
          <a:xfrm>
            <a:off x="495672" y="2306887"/>
            <a:ext cx="8003887" cy="1289650"/>
          </a:xfrm>
        </p:spPr>
        <p:txBody>
          <a:bodyPr>
            <a:normAutofit/>
          </a:bodyPr>
          <a:lstStyle/>
          <a:p>
            <a:r>
              <a:rPr lang="en-US" sz="2400" b="1"/>
              <a:t>Share what you learned.</a:t>
            </a:r>
          </a:p>
        </p:txBody>
      </p:sp>
      <p:pic>
        <p:nvPicPr>
          <p:cNvPr id="17" name="Picture 16">
            <a:extLst>
              <a:ext uri="{FF2B5EF4-FFF2-40B4-BE49-F238E27FC236}">
                <a16:creationId xmlns:a16="http://schemas.microsoft.com/office/drawing/2014/main" id="{C2AD0D13-951A-4548-A8C2-EC54869C5199}"/>
              </a:ext>
            </a:extLst>
          </p:cNvPr>
          <p:cNvPicPr>
            <a:picLocks noChangeAspect="1"/>
          </p:cNvPicPr>
          <p:nvPr/>
        </p:nvPicPr>
        <p:blipFill>
          <a:blip r:embed="rId3"/>
          <a:srcRect/>
          <a:stretch/>
        </p:blipFill>
        <p:spPr>
          <a:xfrm>
            <a:off x="644441" y="2819009"/>
            <a:ext cx="1830667" cy="1219981"/>
          </a:xfrm>
          <a:prstGeom prst="rect">
            <a:avLst/>
          </a:prstGeom>
        </p:spPr>
      </p:pic>
      <p:pic>
        <p:nvPicPr>
          <p:cNvPr id="19" name="Picture 18">
            <a:extLst>
              <a:ext uri="{FF2B5EF4-FFF2-40B4-BE49-F238E27FC236}">
                <a16:creationId xmlns:a16="http://schemas.microsoft.com/office/drawing/2014/main" id="{76B6D90F-141D-3043-9DBF-DCFA7F4A3D2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727763" y="2826962"/>
            <a:ext cx="1830667" cy="1212028"/>
          </a:xfrm>
          <a:prstGeom prst="rect">
            <a:avLst/>
          </a:prstGeom>
        </p:spPr>
      </p:pic>
      <p:pic>
        <p:nvPicPr>
          <p:cNvPr id="21" name="Picture 20">
            <a:extLst>
              <a:ext uri="{FF2B5EF4-FFF2-40B4-BE49-F238E27FC236}">
                <a16:creationId xmlns:a16="http://schemas.microsoft.com/office/drawing/2014/main" id="{49DE10BB-E235-AA44-A04B-319B26201E06}"/>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4858220" y="2826962"/>
            <a:ext cx="1830667" cy="1220003"/>
          </a:xfrm>
          <a:prstGeom prst="rect">
            <a:avLst/>
          </a:prstGeom>
        </p:spPr>
      </p:pic>
      <p:pic>
        <p:nvPicPr>
          <p:cNvPr id="22" name="Picture 21">
            <a:extLst>
              <a:ext uri="{FF2B5EF4-FFF2-40B4-BE49-F238E27FC236}">
                <a16:creationId xmlns:a16="http://schemas.microsoft.com/office/drawing/2014/main" id="{F8065581-FA3D-1F42-887B-C4A01A379B0A}"/>
              </a:ext>
            </a:extLst>
          </p:cNvPr>
          <p:cNvPicPr>
            <a:picLocks noChangeAspect="1"/>
          </p:cNvPicPr>
          <p:nvPr/>
        </p:nvPicPr>
        <p:blipFill>
          <a:blip r:embed="rId6"/>
          <a:srcRect/>
          <a:stretch/>
        </p:blipFill>
        <p:spPr>
          <a:xfrm>
            <a:off x="6988677" y="2834937"/>
            <a:ext cx="1830667" cy="1212028"/>
          </a:xfrm>
          <a:prstGeom prst="rect">
            <a:avLst/>
          </a:prstGeom>
        </p:spPr>
      </p:pic>
    </p:spTree>
    <p:extLst>
      <p:ext uri="{BB962C8B-B14F-4D97-AF65-F5344CB8AC3E}">
        <p14:creationId xmlns:p14="http://schemas.microsoft.com/office/powerpoint/2010/main" val="265888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FFF97-6A38-1141-9336-151ED8AC56E0}"/>
              </a:ext>
            </a:extLst>
          </p:cNvPr>
          <p:cNvSpPr>
            <a:spLocks noGrp="1"/>
          </p:cNvSpPr>
          <p:nvPr>
            <p:ph type="ctrTitle"/>
          </p:nvPr>
        </p:nvSpPr>
        <p:spPr/>
        <p:txBody>
          <a:bodyPr>
            <a:normAutofit fontScale="90000"/>
          </a:bodyPr>
          <a:lstStyle/>
          <a:p>
            <a:r>
              <a:rPr lang="en-US"/>
              <a:t>How much does a gallon of gas cost? </a:t>
            </a:r>
            <a:br>
              <a:rPr lang="en-US"/>
            </a:br>
            <a:endParaRPr lang="en-US"/>
          </a:p>
        </p:txBody>
      </p:sp>
      <p:pic>
        <p:nvPicPr>
          <p:cNvPr id="5" name="Picture 4">
            <a:extLst>
              <a:ext uri="{FF2B5EF4-FFF2-40B4-BE49-F238E27FC236}">
                <a16:creationId xmlns:a16="http://schemas.microsoft.com/office/drawing/2014/main" id="{1A065201-61D7-C644-A569-9813870CE4BB}"/>
              </a:ext>
            </a:extLst>
          </p:cNvPr>
          <p:cNvPicPr>
            <a:picLocks noChangeAspect="1"/>
          </p:cNvPicPr>
          <p:nvPr/>
        </p:nvPicPr>
        <p:blipFill>
          <a:blip r:embed="rId3"/>
          <a:srcRect/>
          <a:stretch/>
        </p:blipFill>
        <p:spPr>
          <a:xfrm>
            <a:off x="605942" y="2102246"/>
            <a:ext cx="5527558" cy="3680432"/>
          </a:xfrm>
          <a:prstGeom prst="rect">
            <a:avLst/>
          </a:prstGeom>
        </p:spPr>
      </p:pic>
    </p:spTree>
    <p:extLst>
      <p:ext uri="{BB962C8B-B14F-4D97-AF65-F5344CB8AC3E}">
        <p14:creationId xmlns:p14="http://schemas.microsoft.com/office/powerpoint/2010/main" val="4099986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104E-ECEC-3244-AE38-A921C313246C}"/>
              </a:ext>
            </a:extLst>
          </p:cNvPr>
          <p:cNvSpPr>
            <a:spLocks noGrp="1"/>
          </p:cNvSpPr>
          <p:nvPr>
            <p:ph type="ctrTitle"/>
          </p:nvPr>
        </p:nvSpPr>
        <p:spPr/>
        <p:txBody>
          <a:bodyPr>
            <a:normAutofit fontScale="90000"/>
          </a:bodyPr>
          <a:lstStyle/>
          <a:p>
            <a:r>
              <a:rPr lang="en-US"/>
              <a:t>Gas Prices Around the Nation </a:t>
            </a:r>
            <a:br>
              <a:rPr lang="en-US"/>
            </a:br>
            <a:endParaRPr lang="en-US"/>
          </a:p>
        </p:txBody>
      </p:sp>
      <p:pic>
        <p:nvPicPr>
          <p:cNvPr id="4" name="Google Shape;215;p28">
            <a:hlinkClick r:id="rId3" tooltip="AAA Gas Prices"/>
            <a:extLst>
              <a:ext uri="{FF2B5EF4-FFF2-40B4-BE49-F238E27FC236}">
                <a16:creationId xmlns:a16="http://schemas.microsoft.com/office/drawing/2014/main" id="{A3D80A79-6ABB-534C-B6C1-DC1D2E1336E3}"/>
              </a:ext>
            </a:extLst>
          </p:cNvPr>
          <p:cNvPicPr preferRelativeResize="0"/>
          <p:nvPr/>
        </p:nvPicPr>
        <p:blipFill>
          <a:blip r:embed="rId4">
            <a:alphaModFix/>
          </a:blip>
          <a:stretch>
            <a:fillRect/>
          </a:stretch>
        </p:blipFill>
        <p:spPr>
          <a:xfrm>
            <a:off x="888438" y="2055347"/>
            <a:ext cx="3683861" cy="1067616"/>
          </a:xfrm>
          <a:prstGeom prst="rect">
            <a:avLst/>
          </a:prstGeom>
          <a:noFill/>
          <a:ln>
            <a:noFill/>
          </a:ln>
        </p:spPr>
      </p:pic>
      <p:sp>
        <p:nvSpPr>
          <p:cNvPr id="7" name="Oval 6">
            <a:extLst>
              <a:ext uri="{FF2B5EF4-FFF2-40B4-BE49-F238E27FC236}">
                <a16:creationId xmlns:a16="http://schemas.microsoft.com/office/drawing/2014/main" id="{5246ADE1-854E-2448-8AC4-BEC8FB8D7C0F}"/>
              </a:ext>
            </a:extLst>
          </p:cNvPr>
          <p:cNvSpPr/>
          <p:nvPr/>
        </p:nvSpPr>
        <p:spPr>
          <a:xfrm>
            <a:off x="603849" y="2589155"/>
            <a:ext cx="94891" cy="948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B857772-D105-C84C-B32A-0A16C640C31A}"/>
              </a:ext>
            </a:extLst>
          </p:cNvPr>
          <p:cNvSpPr/>
          <p:nvPr/>
        </p:nvSpPr>
        <p:spPr>
          <a:xfrm>
            <a:off x="603849" y="3727837"/>
            <a:ext cx="94891" cy="9489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hlinkClick r:id="rId5" tooltip="GasBuddy.com"/>
            <a:extLst>
              <a:ext uri="{FF2B5EF4-FFF2-40B4-BE49-F238E27FC236}">
                <a16:creationId xmlns:a16="http://schemas.microsoft.com/office/drawing/2014/main" id="{FFA16A26-5AF1-8D4B-BF80-41EF8674BB22}"/>
              </a:ext>
            </a:extLst>
          </p:cNvPr>
          <p:cNvPicPr>
            <a:picLocks noChangeAspect="1"/>
          </p:cNvPicPr>
          <p:nvPr/>
        </p:nvPicPr>
        <p:blipFill>
          <a:blip r:embed="rId6"/>
          <a:stretch>
            <a:fillRect/>
          </a:stretch>
        </p:blipFill>
        <p:spPr>
          <a:xfrm>
            <a:off x="1067552" y="3335672"/>
            <a:ext cx="3476170" cy="787931"/>
          </a:xfrm>
          <a:prstGeom prst="rect">
            <a:avLst/>
          </a:prstGeom>
        </p:spPr>
      </p:pic>
    </p:spTree>
    <p:extLst>
      <p:ext uri="{BB962C8B-B14F-4D97-AF65-F5344CB8AC3E}">
        <p14:creationId xmlns:p14="http://schemas.microsoft.com/office/powerpoint/2010/main" val="844786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automatically generated">
            <a:extLst>
              <a:ext uri="{FF2B5EF4-FFF2-40B4-BE49-F238E27FC236}">
                <a16:creationId xmlns:a16="http://schemas.microsoft.com/office/drawing/2014/main" id="{14E980D7-B295-3C45-8206-CAED265464A1}"/>
              </a:ext>
            </a:extLst>
          </p:cNvPr>
          <p:cNvPicPr>
            <a:picLocks noChangeAspect="1"/>
          </p:cNvPicPr>
          <p:nvPr/>
        </p:nvPicPr>
        <p:blipFill>
          <a:blip r:embed="rId3"/>
          <a:stretch>
            <a:fillRect/>
          </a:stretch>
        </p:blipFill>
        <p:spPr>
          <a:xfrm>
            <a:off x="630936" y="1124712"/>
            <a:ext cx="6230482" cy="4146238"/>
          </a:xfrm>
          <a:prstGeom prst="rect">
            <a:avLst/>
          </a:prstGeom>
        </p:spPr>
      </p:pic>
    </p:spTree>
    <p:extLst>
      <p:ext uri="{BB962C8B-B14F-4D97-AF65-F5344CB8AC3E}">
        <p14:creationId xmlns:p14="http://schemas.microsoft.com/office/powerpoint/2010/main" val="2796462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790B00-C2BF-AB43-9D00-E5F8B031CDC3}"/>
              </a:ext>
            </a:extLst>
          </p:cNvPr>
          <p:cNvPicPr>
            <a:picLocks noChangeAspect="1"/>
          </p:cNvPicPr>
          <p:nvPr/>
        </p:nvPicPr>
        <p:blipFill>
          <a:blip r:embed="rId3"/>
          <a:stretch>
            <a:fillRect/>
          </a:stretch>
        </p:blipFill>
        <p:spPr>
          <a:xfrm>
            <a:off x="634803" y="1129276"/>
            <a:ext cx="6231824" cy="4815500"/>
          </a:xfrm>
          <a:prstGeom prst="rect">
            <a:avLst/>
          </a:prstGeom>
        </p:spPr>
      </p:pic>
    </p:spTree>
    <p:extLst>
      <p:ext uri="{BB962C8B-B14F-4D97-AF65-F5344CB8AC3E}">
        <p14:creationId xmlns:p14="http://schemas.microsoft.com/office/powerpoint/2010/main" val="2318420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9B4A2F7-EB6F-3F4A-A6AE-5EE35BE810D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982804"/>
            <a:ext cx="9144000" cy="4273617"/>
          </a:xfrm>
          <a:prstGeom prst="rect">
            <a:avLst/>
          </a:prstGeom>
        </p:spPr>
      </p:pic>
      <p:sp>
        <p:nvSpPr>
          <p:cNvPr id="2" name="Title 1">
            <a:extLst>
              <a:ext uri="{FF2B5EF4-FFF2-40B4-BE49-F238E27FC236}">
                <a16:creationId xmlns:a16="http://schemas.microsoft.com/office/drawing/2014/main" id="{5195A7A5-A749-D942-8D45-77933FFFC668}"/>
              </a:ext>
            </a:extLst>
          </p:cNvPr>
          <p:cNvSpPr>
            <a:spLocks noGrp="1"/>
          </p:cNvSpPr>
          <p:nvPr>
            <p:ph type="ctrTitle"/>
          </p:nvPr>
        </p:nvSpPr>
        <p:spPr>
          <a:xfrm>
            <a:off x="495673" y="1266477"/>
            <a:ext cx="4843243" cy="1137509"/>
          </a:xfrm>
        </p:spPr>
        <p:txBody>
          <a:bodyPr>
            <a:normAutofit/>
          </a:bodyPr>
          <a:lstStyle/>
          <a:p>
            <a:r>
              <a:rPr lang="en-US"/>
              <a:t>Name the Price</a:t>
            </a:r>
          </a:p>
        </p:txBody>
      </p:sp>
    </p:spTree>
    <p:extLst>
      <p:ext uri="{BB962C8B-B14F-4D97-AF65-F5344CB8AC3E}">
        <p14:creationId xmlns:p14="http://schemas.microsoft.com/office/powerpoint/2010/main" val="3112966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hlinkClick r:id="rId3"/>
            <a:extLst>
              <a:ext uri="{FF2B5EF4-FFF2-40B4-BE49-F238E27FC236}">
                <a16:creationId xmlns:a16="http://schemas.microsoft.com/office/drawing/2014/main" id="{4C10B7E0-62DF-C14C-B32D-0E344A08BF06}"/>
              </a:ext>
            </a:extLst>
          </p:cNvPr>
          <p:cNvPicPr>
            <a:picLocks noChangeAspect="1"/>
          </p:cNvPicPr>
          <p:nvPr/>
        </p:nvPicPr>
        <p:blipFill>
          <a:blip r:embed="rId4"/>
          <a:srcRect/>
          <a:stretch/>
        </p:blipFill>
        <p:spPr>
          <a:xfrm>
            <a:off x="630936" y="1314443"/>
            <a:ext cx="7907329" cy="4438964"/>
          </a:xfrm>
          <a:prstGeom prst="rect">
            <a:avLst/>
          </a:prstGeom>
        </p:spPr>
      </p:pic>
      <p:grpSp>
        <p:nvGrpSpPr>
          <p:cNvPr id="4" name="Group 3">
            <a:extLst>
              <a:ext uri="{FF2B5EF4-FFF2-40B4-BE49-F238E27FC236}">
                <a16:creationId xmlns:a16="http://schemas.microsoft.com/office/drawing/2014/main" id="{F6825D9C-E062-814F-AA26-88ECD340A3A0}"/>
              </a:ext>
            </a:extLst>
          </p:cNvPr>
          <p:cNvGrpSpPr/>
          <p:nvPr/>
        </p:nvGrpSpPr>
        <p:grpSpPr>
          <a:xfrm>
            <a:off x="7543658" y="107196"/>
            <a:ext cx="1185597" cy="1091412"/>
            <a:chOff x="736172" y="1632412"/>
            <a:chExt cx="1413556" cy="1301262"/>
          </a:xfrm>
        </p:grpSpPr>
        <p:sp>
          <p:nvSpPr>
            <p:cNvPr id="5" name="8-Point Star 4">
              <a:extLst>
                <a:ext uri="{FF2B5EF4-FFF2-40B4-BE49-F238E27FC236}">
                  <a16:creationId xmlns:a16="http://schemas.microsoft.com/office/drawing/2014/main" id="{E3E1215E-8182-2146-BCA9-121348DC5819}"/>
                </a:ext>
              </a:extLst>
            </p:cNvPr>
            <p:cNvSpPr/>
            <p:nvPr/>
          </p:nvSpPr>
          <p:spPr>
            <a:xfrm>
              <a:off x="782364" y="1632412"/>
              <a:ext cx="1301262" cy="1301262"/>
            </a:xfrm>
            <a:prstGeom prst="star8">
              <a:avLst/>
            </a:prstGeom>
            <a:solidFill>
              <a:schemeClr val="bg1"/>
            </a:solidFill>
            <a:ln w="57150">
              <a:solidFill>
                <a:srgbClr val="84DB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259;p34">
              <a:extLst>
                <a:ext uri="{FF2B5EF4-FFF2-40B4-BE49-F238E27FC236}">
                  <a16:creationId xmlns:a16="http://schemas.microsoft.com/office/drawing/2014/main" id="{34F3BAC7-FC73-884D-83EE-F533C7E273E1}"/>
                </a:ext>
              </a:extLst>
            </p:cNvPr>
            <p:cNvSpPr txBox="1"/>
            <p:nvPr/>
          </p:nvSpPr>
          <p:spPr>
            <a:xfrm>
              <a:off x="736172" y="2008825"/>
              <a:ext cx="1413556" cy="615846"/>
            </a:xfrm>
            <a:prstGeom prst="rect">
              <a:avLst/>
            </a:prstGeom>
            <a:noFill/>
            <a:ln>
              <a:noFill/>
            </a:ln>
          </p:spPr>
          <p:txBody>
            <a:bodyPr spcFirstLastPara="1" wrap="square" lIns="91425" tIns="91425" rIns="91425" bIns="91425" anchor="ctr" anchorCtr="0">
              <a:noAutofit/>
            </a:bodyPr>
            <a:lstStyle/>
            <a:p>
              <a:pPr marL="0" lvl="0" indent="0" algn="ctr" rtl="0">
                <a:lnSpc>
                  <a:spcPts val="1300"/>
                </a:lnSpc>
                <a:spcBef>
                  <a:spcPts val="0"/>
                </a:spcBef>
                <a:spcAft>
                  <a:spcPts val="0"/>
                </a:spcAft>
                <a:buNone/>
              </a:pPr>
              <a:r>
                <a:rPr lang="en-US" sz="1200" b="1"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rPr>
                <a:t>Futures</a:t>
              </a:r>
              <a:endParaRPr sz="1200" b="1"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endParaRPr>
            </a:p>
            <a:p>
              <a:pPr marL="0" lvl="0" indent="0" algn="ctr" rtl="0">
                <a:lnSpc>
                  <a:spcPts val="1300"/>
                </a:lnSpc>
                <a:spcBef>
                  <a:spcPts val="0"/>
                </a:spcBef>
                <a:spcAft>
                  <a:spcPts val="0"/>
                </a:spcAft>
                <a:buNone/>
              </a:pPr>
              <a:r>
                <a:rPr lang="en-US" sz="1200" b="1"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rPr>
                <a:t>Spotlight</a:t>
              </a:r>
              <a:endParaRPr sz="1200" b="1" dirty="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endParaRPr>
            </a:p>
          </p:txBody>
        </p:sp>
      </p:grpSp>
      <p:sp>
        <p:nvSpPr>
          <p:cNvPr id="8" name="Oval 7">
            <a:hlinkClick r:id="rId3"/>
            <a:extLst>
              <a:ext uri="{FF2B5EF4-FFF2-40B4-BE49-F238E27FC236}">
                <a16:creationId xmlns:a16="http://schemas.microsoft.com/office/drawing/2014/main" id="{F58F3467-0DD4-8546-8833-DF8595BECCE7}"/>
              </a:ext>
            </a:extLst>
          </p:cNvPr>
          <p:cNvSpPr/>
          <p:nvPr/>
        </p:nvSpPr>
        <p:spPr>
          <a:xfrm>
            <a:off x="3980253" y="2950928"/>
            <a:ext cx="1180309" cy="1180309"/>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hlinkClick r:id="rId3"/>
            <a:extLst>
              <a:ext uri="{FF2B5EF4-FFF2-40B4-BE49-F238E27FC236}">
                <a16:creationId xmlns:a16="http://schemas.microsoft.com/office/drawing/2014/main" id="{502E4828-9BF9-AB44-9089-B07F962E5277}"/>
              </a:ext>
            </a:extLst>
          </p:cNvPr>
          <p:cNvSpPr/>
          <p:nvPr/>
        </p:nvSpPr>
        <p:spPr>
          <a:xfrm rot="5400000">
            <a:off x="4399218" y="3338358"/>
            <a:ext cx="470322" cy="405450"/>
          </a:xfrm>
          <a:prstGeom prst="triangle">
            <a:avLst/>
          </a:prstGeom>
          <a:solidFill>
            <a:srgbClr val="004B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7602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AD3F4-B085-C342-858E-7368848638DB}"/>
              </a:ext>
            </a:extLst>
          </p:cNvPr>
          <p:cNvSpPr>
            <a:spLocks noGrp="1"/>
          </p:cNvSpPr>
          <p:nvPr>
            <p:ph type="ctrTitle"/>
          </p:nvPr>
        </p:nvSpPr>
        <p:spPr>
          <a:xfrm>
            <a:off x="495673" y="1266477"/>
            <a:ext cx="5690815" cy="976661"/>
          </a:xfrm>
        </p:spPr>
        <p:txBody>
          <a:bodyPr>
            <a:normAutofit/>
          </a:bodyPr>
          <a:lstStyle/>
          <a:p>
            <a:r>
              <a:rPr lang="en-US"/>
              <a:t>Challenge: Spotting Price Anchors and Influences </a:t>
            </a:r>
          </a:p>
        </p:txBody>
      </p:sp>
      <p:sp>
        <p:nvSpPr>
          <p:cNvPr id="4" name="Google Shape;244;p32">
            <a:extLst>
              <a:ext uri="{FF2B5EF4-FFF2-40B4-BE49-F238E27FC236}">
                <a16:creationId xmlns:a16="http://schemas.microsoft.com/office/drawing/2014/main" id="{9DBFDF85-8D2F-5143-A356-76C2C57FACBD}"/>
              </a:ext>
            </a:extLst>
          </p:cNvPr>
          <p:cNvSpPr txBox="1">
            <a:spLocks/>
          </p:cNvSpPr>
          <p:nvPr/>
        </p:nvSpPr>
        <p:spPr>
          <a:xfrm>
            <a:off x="389627" y="2369091"/>
            <a:ext cx="4648199" cy="2737749"/>
          </a:xfrm>
          <a:prstGeom prst="rect">
            <a:avLst/>
          </a:prstGeom>
        </p:spPr>
        <p:txBody>
          <a:bodyPr spcFirstLastPara="1" vert="horz" wrap="square" lIns="91425" tIns="45700" rIns="91425" bIns="4570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sz="2000" b="0" i="0" kern="1200">
                <a:solidFill>
                  <a:schemeClr val="tx1"/>
                </a:solidFill>
                <a:latin typeface="Noto Sans" panose="020B0502040504020204" pitchFamily="34" charset="0"/>
                <a:ea typeface="Noto Sans" panose="020B0502040504020204" pitchFamily="34" charset="0"/>
                <a:cs typeface="Noto Sans" panose="020B050204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342900">
              <a:spcAft>
                <a:spcPts val="1200"/>
              </a:spcAft>
              <a:buSzPts val="1800"/>
              <a:buFont typeface="Arial" panose="020B0604020202020204" pitchFamily="34" charset="0"/>
              <a:buChar char="•"/>
            </a:pPr>
            <a:r>
              <a:rPr lang="en-US"/>
              <a:t>Look for examples of anchoring and other price strategies that might influence a person’s decisions. </a:t>
            </a:r>
          </a:p>
          <a:p>
            <a:pPr marL="457200" indent="-342900">
              <a:spcBef>
                <a:spcPts val="0"/>
              </a:spcBef>
              <a:spcAft>
                <a:spcPts val="1200"/>
              </a:spcAft>
              <a:buSzPts val="1800"/>
              <a:buFont typeface="Arial" panose="020B0604020202020204" pitchFamily="34" charset="0"/>
              <a:buChar char="•"/>
            </a:pPr>
            <a:r>
              <a:rPr lang="en-US"/>
              <a:t>Document them and be prepared to share them, if asked.</a:t>
            </a:r>
          </a:p>
          <a:p>
            <a:pPr marL="457200" indent="-342900">
              <a:spcBef>
                <a:spcPts val="0"/>
              </a:spcBef>
              <a:buSzPts val="1800"/>
              <a:buFont typeface="Arial" panose="020B0604020202020204" pitchFamily="34" charset="0"/>
              <a:buChar char="•"/>
            </a:pPr>
            <a:r>
              <a:rPr lang="en-US"/>
              <a:t>Answer the questions provided. </a:t>
            </a:r>
          </a:p>
        </p:txBody>
      </p:sp>
      <p:pic>
        <p:nvPicPr>
          <p:cNvPr id="6" name="Picture 5">
            <a:extLst>
              <a:ext uri="{FF2B5EF4-FFF2-40B4-BE49-F238E27FC236}">
                <a16:creationId xmlns:a16="http://schemas.microsoft.com/office/drawing/2014/main" id="{7C44723F-E762-E54C-A5DE-1186FF5D46CF}"/>
              </a:ext>
            </a:extLst>
          </p:cNvPr>
          <p:cNvPicPr>
            <a:picLocks noChangeAspect="1"/>
          </p:cNvPicPr>
          <p:nvPr/>
        </p:nvPicPr>
        <p:blipFill rotWithShape="1">
          <a:blip r:embed="rId3">
            <a:extLst>
              <a:ext uri="{28A0092B-C50C-407E-A947-70E740481C1C}">
                <a14:useLocalDpi xmlns:a14="http://schemas.microsoft.com/office/drawing/2010/main"/>
              </a:ext>
            </a:extLst>
          </a:blip>
          <a:srcRect l="15373" t="39961"/>
          <a:stretch/>
        </p:blipFill>
        <p:spPr>
          <a:xfrm>
            <a:off x="5101752" y="2648078"/>
            <a:ext cx="3574987" cy="2179774"/>
          </a:xfrm>
          <a:prstGeom prst="rect">
            <a:avLst/>
          </a:prstGeom>
        </p:spPr>
      </p:pic>
    </p:spTree>
    <p:extLst>
      <p:ext uri="{BB962C8B-B14F-4D97-AF65-F5344CB8AC3E}">
        <p14:creationId xmlns:p14="http://schemas.microsoft.com/office/powerpoint/2010/main" val="67387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179;p23">
            <a:extLst>
              <a:ext uri="{FF2B5EF4-FFF2-40B4-BE49-F238E27FC236}">
                <a16:creationId xmlns:a16="http://schemas.microsoft.com/office/drawing/2014/main" id="{0294A160-139C-3440-8105-A1BEE8150860}"/>
              </a:ext>
            </a:extLst>
          </p:cNvPr>
          <p:cNvGraphicFramePr/>
          <p:nvPr>
            <p:extLst>
              <p:ext uri="{D42A27DB-BD31-4B8C-83A1-F6EECF244321}">
                <p14:modId xmlns:p14="http://schemas.microsoft.com/office/powerpoint/2010/main" val="3877681343"/>
              </p:ext>
            </p:extLst>
          </p:nvPr>
        </p:nvGraphicFramePr>
        <p:xfrm>
          <a:off x="495674" y="1267245"/>
          <a:ext cx="8260399" cy="4781973"/>
        </p:xfrm>
        <a:graphic>
          <a:graphicData uri="http://schemas.openxmlformats.org/drawingml/2006/table">
            <a:tbl>
              <a:tblPr>
                <a:noFill/>
              </a:tblPr>
              <a:tblGrid>
                <a:gridCol w="1316849">
                  <a:extLst>
                    <a:ext uri="{9D8B030D-6E8A-4147-A177-3AD203B41FA5}">
                      <a16:colId xmlns:a16="http://schemas.microsoft.com/office/drawing/2014/main" val="20000"/>
                    </a:ext>
                  </a:extLst>
                </a:gridCol>
                <a:gridCol w="6943550">
                  <a:extLst>
                    <a:ext uri="{9D8B030D-6E8A-4147-A177-3AD203B41FA5}">
                      <a16:colId xmlns:a16="http://schemas.microsoft.com/office/drawing/2014/main" val="20001"/>
                    </a:ext>
                  </a:extLst>
                </a:gridCol>
              </a:tblGrid>
              <a:tr h="528101">
                <a:tc>
                  <a:txBody>
                    <a:bodyPr/>
                    <a:lstStyle/>
                    <a:p>
                      <a:pPr marL="0" lvl="0" indent="0" algn="ctr" rtl="0">
                        <a:spcBef>
                          <a:spcPts val="0"/>
                        </a:spcBef>
                        <a:spcAft>
                          <a:spcPts val="0"/>
                        </a:spcAft>
                        <a:buNone/>
                      </a:pPr>
                      <a:r>
                        <a:rPr lang="en-US" sz="1600" b="1">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rPr>
                        <a:t>Group</a:t>
                      </a:r>
                      <a:endParaRPr lang="en-DE" sz="160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lvl="0" indent="0" algn="ctr" rtl="0">
                        <a:spcBef>
                          <a:spcPts val="0"/>
                        </a:spcBef>
                        <a:spcAft>
                          <a:spcPts val="0"/>
                        </a:spcAft>
                        <a:buNone/>
                      </a:pPr>
                      <a:r>
                        <a:rPr lang="en-US" sz="1600" b="1">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rPr>
                        <a:t>Scenario</a:t>
                      </a: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905020">
                <a:tc>
                  <a:txBody>
                    <a:bodyPr/>
                    <a:lstStyle/>
                    <a:p>
                      <a:pPr marL="0" lvl="0" indent="0" algn="ctr" rtl="0">
                        <a:lnSpc>
                          <a:spcPct val="115000"/>
                        </a:lnSpc>
                        <a:spcBef>
                          <a:spcPts val="1000"/>
                        </a:spcBef>
                        <a:spcAft>
                          <a:spcPts val="1000"/>
                        </a:spcAft>
                        <a:buNone/>
                      </a:pPr>
                      <a:r>
                        <a:rPr lang="en-DE" sz="1600">
                          <a:latin typeface="Noto Sans" panose="020B0502040504020204" pitchFamily="34" charset="0"/>
                          <a:ea typeface="Noto Sans" panose="020B0502040504020204" pitchFamily="34" charset="0"/>
                          <a:cs typeface="Noto Sans" panose="020B0502040504020204" pitchFamily="34" charset="0"/>
                          <a:sym typeface="Calibri"/>
                        </a:rPr>
                        <a:t>A</a:t>
                      </a:r>
                    </a:p>
                  </a:txBody>
                  <a:tcPr marL="91425" marR="91425" marT="91425" marB="91425"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200" b="0" i="0">
                          <a:latin typeface="Noto Sans" panose="020B0502040504020204" pitchFamily="34" charset="0"/>
                          <a:ea typeface="Noto Sans" panose="020B0502040504020204" pitchFamily="34" charset="0"/>
                          <a:cs typeface="Noto Sans" panose="020B0502040504020204" pitchFamily="34" charset="0"/>
                          <a:sym typeface="Calibri"/>
                        </a:rPr>
                        <a:t>The item to be sold is a 20 ounce thermal tumbler. It comes in stainless steel or colors. Our plan is to have both the stainless steel one and one in our school colors. It will have the logo on it. There is a flip top lid so that drinks won’t spill</a:t>
                      </a:r>
                      <a:r>
                        <a:rPr lang="en-US" sz="1200" b="1" i="0">
                          <a:latin typeface="Noto Sans" panose="020B0502040504020204" pitchFamily="34" charset="0"/>
                          <a:ea typeface="Noto Sans" panose="020B0502040504020204" pitchFamily="34" charset="0"/>
                          <a:cs typeface="Noto Sans" panose="020B0502040504020204" pitchFamily="34" charset="0"/>
                          <a:sym typeface="Calibri"/>
                        </a:rPr>
                        <a:t>. We have asked other schools, and they are selling similar tumblers for about $19</a:t>
                      </a:r>
                      <a:r>
                        <a:rPr lang="en-US" sz="1200" b="0" i="0">
                          <a:latin typeface="Noto Sans" panose="020B0502040504020204" pitchFamily="34" charset="0"/>
                          <a:ea typeface="Noto Sans" panose="020B0502040504020204" pitchFamily="34" charset="0"/>
                          <a:cs typeface="Noto Sans" panose="020B0502040504020204" pitchFamily="34" charset="0"/>
                          <a:sym typeface="Calibri"/>
                        </a:rPr>
                        <a:t>. </a:t>
                      </a:r>
                    </a:p>
                  </a:txBody>
                  <a:tcPr marL="91425" marR="91425" marT="91425" marB="91425" anchor="ctr">
                    <a:lnL w="63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05020">
                <a:tc>
                  <a:txBody>
                    <a:bodyPr/>
                    <a:lstStyle/>
                    <a:p>
                      <a:pPr marL="0" lvl="0" indent="0" algn="ctr" rtl="0">
                        <a:lnSpc>
                          <a:spcPct val="115000"/>
                        </a:lnSpc>
                        <a:spcBef>
                          <a:spcPts val="1000"/>
                        </a:spcBef>
                        <a:spcAft>
                          <a:spcPts val="1000"/>
                        </a:spcAft>
                        <a:buNone/>
                      </a:pPr>
                      <a:r>
                        <a:rPr lang="en-US" sz="1600">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rPr>
                        <a:t>B</a:t>
                      </a:r>
                    </a:p>
                  </a:txBody>
                  <a:tcPr marL="91425" marR="91425" marT="91425" marB="91425"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200">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rPr>
                        <a:t>The item to be sold is a 20 </a:t>
                      </a:r>
                      <a:r>
                        <a:rPr lang="en-US" sz="1200" err="1">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rPr>
                        <a:t>nce</a:t>
                      </a:r>
                      <a:r>
                        <a:rPr lang="en-US" sz="1200">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rPr>
                        <a:t> thermal tumbler. It comes in stainless steel or colors. Our plan is to start with the stainless steel one and add the school logo in color. </a:t>
                      </a:r>
                      <a:r>
                        <a:rPr lang="en-US" sz="1200" b="1">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rPr>
                        <a:t>If we order 24 of them, we can get them for $11.49 each with the logo. If we order 100, the price drops to $9.56. There is also a $40 setup charge for the logo. </a:t>
                      </a:r>
                      <a:r>
                        <a:rPr lang="en-US" sz="1200">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rPr>
                        <a:t>They are currently running a special with free shipping.</a:t>
                      </a:r>
                    </a:p>
                  </a:txBody>
                  <a:tcPr marL="91425" marR="91425" marT="91425" marB="91425" anchor="ctr">
                    <a:lnL w="63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96928">
                <a:tc>
                  <a:txBody>
                    <a:bodyPr/>
                    <a:lstStyle/>
                    <a:p>
                      <a:pPr marL="0" lvl="0" indent="0" algn="ctr" rtl="0">
                        <a:lnSpc>
                          <a:spcPct val="115000"/>
                        </a:lnSpc>
                        <a:spcBef>
                          <a:spcPts val="1000"/>
                        </a:spcBef>
                        <a:spcAft>
                          <a:spcPts val="1000"/>
                        </a:spcAft>
                        <a:buNone/>
                      </a:pPr>
                      <a:r>
                        <a:rPr lang="en-US" sz="1600">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rPr>
                        <a:t>C</a:t>
                      </a:r>
                    </a:p>
                  </a:txBody>
                  <a:tcPr marL="91425" marR="91425" marT="91425" marB="91425"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200">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rPr>
                        <a:t>The item to be sold is a 20 </a:t>
                      </a:r>
                      <a:r>
                        <a:rPr lang="en-US" sz="1200" err="1">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rPr>
                        <a:t>oune</a:t>
                      </a:r>
                      <a:r>
                        <a:rPr lang="en-US" sz="1200">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rPr>
                        <a:t> thermal tumbler. It promises to keep beverages hot for 8 hours or cold for at least 12. It comes in stainless steel or colors. Our plan is to have both the stainless steel one and one in our school colors.</a:t>
                      </a:r>
                      <a:r>
                        <a:rPr lang="en-US" sz="1200" b="1">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rPr>
                        <a:t> A very similar name brand tumbler costs $29.99. </a:t>
                      </a:r>
                    </a:p>
                  </a:txBody>
                  <a:tcPr marL="91425" marR="91425" marT="91425" marB="91425" anchor="ctr">
                    <a:lnL w="63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8984838"/>
                  </a:ext>
                </a:extLst>
              </a:tr>
              <a:tr h="905757">
                <a:tc>
                  <a:txBody>
                    <a:bodyPr/>
                    <a:lstStyle/>
                    <a:p>
                      <a:pPr marL="0" lvl="0" indent="0" algn="ctr" rtl="0">
                        <a:lnSpc>
                          <a:spcPct val="115000"/>
                        </a:lnSpc>
                        <a:spcBef>
                          <a:spcPts val="1000"/>
                        </a:spcBef>
                        <a:spcAft>
                          <a:spcPts val="1000"/>
                        </a:spcAft>
                        <a:buNone/>
                      </a:pPr>
                      <a:r>
                        <a:rPr lang="en-US" sz="1600">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rPr>
                        <a:t>D</a:t>
                      </a:r>
                    </a:p>
                  </a:txBody>
                  <a:tcPr marL="91425" marR="91425" marT="91425" marB="91425"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r>
                        <a:rPr lang="en-US" sz="1200">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rPr>
                        <a:t>The item to be sold is a 20 </a:t>
                      </a:r>
                      <a:r>
                        <a:rPr lang="en-US" sz="1200" err="1">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rPr>
                        <a:t>ouncethermal</a:t>
                      </a:r>
                      <a:r>
                        <a:rPr lang="en-US" sz="1200">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rPr>
                        <a:t> tumbler. It promises to keep beverages hot for 8 hours or cold for at least 12. It comes in stainless steel or colors. Our plan is to have both the stainless steel one and one in our school colors.  There is a flip top lid so that drinks won’t spill, as well. </a:t>
                      </a:r>
                    </a:p>
                  </a:txBody>
                  <a:tcPr marL="91425" marR="91425" marT="91425" marB="91425" anchor="ctr">
                    <a:lnL w="63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Rectangle 2">
            <a:extLst>
              <a:ext uri="{FF2B5EF4-FFF2-40B4-BE49-F238E27FC236}">
                <a16:creationId xmlns:a16="http://schemas.microsoft.com/office/drawing/2014/main" id="{549F4B8D-6E20-3942-8271-1C041573C1C0}"/>
              </a:ext>
            </a:extLst>
          </p:cNvPr>
          <p:cNvSpPr/>
          <p:nvPr/>
        </p:nvSpPr>
        <p:spPr>
          <a:xfrm>
            <a:off x="1817648" y="2726993"/>
            <a:ext cx="6830677" cy="941796"/>
          </a:xfrm>
          <a:prstGeom prst="rect">
            <a:avLst/>
          </a:prstGeom>
        </p:spPr>
        <p:txBody>
          <a:bodyPr wrap="square">
            <a:spAutoFit/>
          </a:bodyPr>
          <a:lstStyle/>
          <a:p>
            <a:pPr lvl="0">
              <a:lnSpc>
                <a:spcPct val="115000"/>
              </a:lnSpc>
            </a:pPr>
            <a:r>
              <a:rPr lang="en-US" sz="1200">
                <a:latin typeface="Noto Sans" panose="020B0502040504020204" pitchFamily="34" charset="0"/>
                <a:ea typeface="Noto Sans" panose="020B0502040504020204" pitchFamily="34" charset="0"/>
                <a:cs typeface="Noto Sans" panose="020B0502040504020204" pitchFamily="34" charset="0"/>
                <a:sym typeface="Calibri"/>
              </a:rPr>
              <a:t>The item to be sold is a 20 ounce thermal tumbler. It comes in stainless steel or colors. Our plan is to start with the stainless steel one and add the school logo in color. </a:t>
            </a:r>
            <a:r>
              <a:rPr lang="en-US" sz="1200" b="1">
                <a:latin typeface="Noto Sans" panose="020B0502040504020204" pitchFamily="34" charset="0"/>
                <a:ea typeface="Noto Sans" panose="020B0502040504020204" pitchFamily="34" charset="0"/>
                <a:cs typeface="Noto Sans" panose="020B0502040504020204" pitchFamily="34" charset="0"/>
                <a:sym typeface="Calibri"/>
              </a:rPr>
              <a:t>If we order 24 of them, we can get them for $11.49 each with the logo. If we order 100, the price drops to $9.56. There is also a $40 setup charge for the logo. </a:t>
            </a:r>
            <a:r>
              <a:rPr lang="en-US" sz="1200">
                <a:latin typeface="Noto Sans" panose="020B0502040504020204" pitchFamily="34" charset="0"/>
                <a:ea typeface="Noto Sans" panose="020B0502040504020204" pitchFamily="34" charset="0"/>
                <a:cs typeface="Noto Sans" panose="020B0502040504020204" pitchFamily="34" charset="0"/>
                <a:sym typeface="Calibri"/>
              </a:rPr>
              <a:t>They are currently running a special with free shipping.</a:t>
            </a:r>
          </a:p>
        </p:txBody>
      </p:sp>
      <p:sp>
        <p:nvSpPr>
          <p:cNvPr id="5" name="Rectangle 4">
            <a:extLst>
              <a:ext uri="{FF2B5EF4-FFF2-40B4-BE49-F238E27FC236}">
                <a16:creationId xmlns:a16="http://schemas.microsoft.com/office/drawing/2014/main" id="{252681D5-CC68-A747-BF1F-9974E818359C}"/>
              </a:ext>
            </a:extLst>
          </p:cNvPr>
          <p:cNvSpPr/>
          <p:nvPr/>
        </p:nvSpPr>
        <p:spPr>
          <a:xfrm>
            <a:off x="986653" y="3006689"/>
            <a:ext cx="317716" cy="357662"/>
          </a:xfrm>
          <a:prstGeom prst="rect">
            <a:avLst/>
          </a:prstGeom>
        </p:spPr>
        <p:txBody>
          <a:bodyPr wrap="none">
            <a:spAutoFit/>
          </a:bodyPr>
          <a:lstStyle/>
          <a:p>
            <a:pPr lvl="0" algn="ctr">
              <a:lnSpc>
                <a:spcPct val="115000"/>
              </a:lnSpc>
              <a:spcBef>
                <a:spcPts val="1000"/>
              </a:spcBef>
              <a:spcAft>
                <a:spcPts val="1000"/>
              </a:spcAft>
            </a:pPr>
            <a:r>
              <a:rPr lang="en-US" sz="1600">
                <a:latin typeface="Noto Sans" panose="020B0502040504020204" pitchFamily="34" charset="0"/>
                <a:ea typeface="Noto Sans" panose="020B0502040504020204" pitchFamily="34" charset="0"/>
                <a:cs typeface="Noto Sans" panose="020B0502040504020204" pitchFamily="34" charset="0"/>
                <a:sym typeface="Calibri"/>
              </a:rPr>
              <a:t>B</a:t>
            </a:r>
          </a:p>
        </p:txBody>
      </p:sp>
      <p:sp>
        <p:nvSpPr>
          <p:cNvPr id="6" name="Rectangle 5">
            <a:extLst>
              <a:ext uri="{FF2B5EF4-FFF2-40B4-BE49-F238E27FC236}">
                <a16:creationId xmlns:a16="http://schemas.microsoft.com/office/drawing/2014/main" id="{70441421-DDCB-0C42-B214-F0EF6DD228A2}"/>
              </a:ext>
            </a:extLst>
          </p:cNvPr>
          <p:cNvSpPr/>
          <p:nvPr/>
        </p:nvSpPr>
        <p:spPr>
          <a:xfrm>
            <a:off x="1817649" y="3779289"/>
            <a:ext cx="6746488" cy="928396"/>
          </a:xfrm>
          <a:prstGeom prst="rect">
            <a:avLst/>
          </a:prstGeom>
        </p:spPr>
        <p:txBody>
          <a:bodyPr wrap="square">
            <a:spAutoFit/>
          </a:bodyPr>
          <a:lstStyle/>
          <a:p>
            <a:pPr lvl="0">
              <a:lnSpc>
                <a:spcPct val="115000"/>
              </a:lnSpc>
            </a:pPr>
            <a:r>
              <a:rPr lang="en-US" sz="1200">
                <a:latin typeface="Noto Sans" panose="020B0502040504020204" pitchFamily="34" charset="0"/>
                <a:ea typeface="Noto Sans" panose="020B0502040504020204" pitchFamily="34" charset="0"/>
                <a:cs typeface="Noto Sans" panose="020B0502040504020204" pitchFamily="34" charset="0"/>
                <a:sym typeface="Calibri"/>
              </a:rPr>
              <a:t>The item to be sold is a 20 ounce thermal tumbler. It promises to keep beverages hot for 8 hours or cold for at least 12. It comes in stainless steel or colors. Our plan is to have both the stainless steel one and one in our school colors.</a:t>
            </a:r>
            <a:r>
              <a:rPr lang="en-US" sz="1200" b="1">
                <a:latin typeface="Noto Sans" panose="020B0502040504020204" pitchFamily="34" charset="0"/>
                <a:ea typeface="Noto Sans" panose="020B0502040504020204" pitchFamily="34" charset="0"/>
                <a:cs typeface="Noto Sans" panose="020B0502040504020204" pitchFamily="34" charset="0"/>
                <a:sym typeface="Calibri"/>
              </a:rPr>
              <a:t> A very similar name brand tumbler costs $29.99. </a:t>
            </a:r>
          </a:p>
        </p:txBody>
      </p:sp>
      <p:sp>
        <p:nvSpPr>
          <p:cNvPr id="7" name="Rectangle 6">
            <a:extLst>
              <a:ext uri="{FF2B5EF4-FFF2-40B4-BE49-F238E27FC236}">
                <a16:creationId xmlns:a16="http://schemas.microsoft.com/office/drawing/2014/main" id="{E6DECC0F-02BB-1F41-ABDA-601D8F0AA88D}"/>
              </a:ext>
            </a:extLst>
          </p:cNvPr>
          <p:cNvSpPr/>
          <p:nvPr/>
        </p:nvSpPr>
        <p:spPr>
          <a:xfrm>
            <a:off x="977105" y="3919418"/>
            <a:ext cx="314510" cy="357662"/>
          </a:xfrm>
          <a:prstGeom prst="rect">
            <a:avLst/>
          </a:prstGeom>
        </p:spPr>
        <p:txBody>
          <a:bodyPr wrap="none">
            <a:spAutoFit/>
          </a:bodyPr>
          <a:lstStyle/>
          <a:p>
            <a:pPr lvl="0" algn="ctr">
              <a:lnSpc>
                <a:spcPct val="115000"/>
              </a:lnSpc>
              <a:spcBef>
                <a:spcPts val="1000"/>
              </a:spcBef>
              <a:spcAft>
                <a:spcPts val="1000"/>
              </a:spcAft>
            </a:pPr>
            <a:r>
              <a:rPr lang="en-US" sz="1600">
                <a:latin typeface="Noto Sans" panose="020B0502040504020204" pitchFamily="34" charset="0"/>
                <a:ea typeface="Noto Sans" panose="020B0502040504020204" pitchFamily="34" charset="0"/>
                <a:cs typeface="Noto Sans" panose="020B0502040504020204" pitchFamily="34" charset="0"/>
                <a:sym typeface="Calibri"/>
              </a:rPr>
              <a:t>C</a:t>
            </a:r>
          </a:p>
        </p:txBody>
      </p:sp>
      <p:sp>
        <p:nvSpPr>
          <p:cNvPr id="8" name="Rectangle 7">
            <a:extLst>
              <a:ext uri="{FF2B5EF4-FFF2-40B4-BE49-F238E27FC236}">
                <a16:creationId xmlns:a16="http://schemas.microsoft.com/office/drawing/2014/main" id="{CA243FB0-B3B3-234B-A8DE-26B93DFF7BFA}"/>
              </a:ext>
            </a:extLst>
          </p:cNvPr>
          <p:cNvSpPr/>
          <p:nvPr/>
        </p:nvSpPr>
        <p:spPr>
          <a:xfrm>
            <a:off x="1817649" y="4612276"/>
            <a:ext cx="6746488" cy="715773"/>
          </a:xfrm>
          <a:prstGeom prst="rect">
            <a:avLst/>
          </a:prstGeom>
        </p:spPr>
        <p:txBody>
          <a:bodyPr wrap="square">
            <a:spAutoFit/>
          </a:bodyPr>
          <a:lstStyle/>
          <a:p>
            <a:pPr lvl="0">
              <a:lnSpc>
                <a:spcPct val="115000"/>
              </a:lnSpc>
            </a:pPr>
            <a:r>
              <a:rPr lang="en-US" sz="1200">
                <a:latin typeface="Noto Sans" panose="020B0502040504020204" pitchFamily="34" charset="0"/>
                <a:ea typeface="Noto Sans" panose="020B0502040504020204" pitchFamily="34" charset="0"/>
                <a:cs typeface="Noto Sans" panose="020B0502040504020204" pitchFamily="34" charset="0"/>
                <a:sym typeface="Calibri"/>
              </a:rPr>
              <a:t>The item to be sold is a 20 ounce thermal tumbler. It promises to keep beverages hot for 8 hours or cold for at least 12. It comes in stainless steel or colors. Our plan is to have both the stainless steel one and one in our school colors. There is a flip top lid so that drinks won’t spill, as well. </a:t>
            </a:r>
          </a:p>
        </p:txBody>
      </p:sp>
      <p:sp>
        <p:nvSpPr>
          <p:cNvPr id="9" name="Rectangle 8">
            <a:extLst>
              <a:ext uri="{FF2B5EF4-FFF2-40B4-BE49-F238E27FC236}">
                <a16:creationId xmlns:a16="http://schemas.microsoft.com/office/drawing/2014/main" id="{7B5C587D-A143-A24D-8BAA-C04AA54E4271}"/>
              </a:ext>
            </a:extLst>
          </p:cNvPr>
          <p:cNvSpPr/>
          <p:nvPr/>
        </p:nvSpPr>
        <p:spPr>
          <a:xfrm>
            <a:off x="986653" y="4758746"/>
            <a:ext cx="333745" cy="357662"/>
          </a:xfrm>
          <a:prstGeom prst="rect">
            <a:avLst/>
          </a:prstGeom>
        </p:spPr>
        <p:txBody>
          <a:bodyPr wrap="none">
            <a:spAutoFit/>
          </a:bodyPr>
          <a:lstStyle/>
          <a:p>
            <a:pPr lvl="0" algn="ctr">
              <a:lnSpc>
                <a:spcPct val="115000"/>
              </a:lnSpc>
              <a:spcBef>
                <a:spcPts val="1000"/>
              </a:spcBef>
              <a:spcAft>
                <a:spcPts val="1000"/>
              </a:spcAft>
            </a:pPr>
            <a:r>
              <a:rPr lang="en-US" sz="1600">
                <a:latin typeface="Noto Sans" panose="020B0502040504020204" pitchFamily="34" charset="0"/>
                <a:ea typeface="Noto Sans" panose="020B0502040504020204" pitchFamily="34" charset="0"/>
                <a:cs typeface="Noto Sans" panose="020B0502040504020204" pitchFamily="34" charset="0"/>
                <a:sym typeface="Calibri"/>
              </a:rPr>
              <a:t>D</a:t>
            </a:r>
          </a:p>
        </p:txBody>
      </p:sp>
    </p:spTree>
    <p:extLst>
      <p:ext uri="{BB962C8B-B14F-4D97-AF65-F5344CB8AC3E}">
        <p14:creationId xmlns:p14="http://schemas.microsoft.com/office/powerpoint/2010/main" val="148984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179;p23">
            <a:extLst>
              <a:ext uri="{FF2B5EF4-FFF2-40B4-BE49-F238E27FC236}">
                <a16:creationId xmlns:a16="http://schemas.microsoft.com/office/drawing/2014/main" id="{0294A160-139C-3440-8105-A1BEE8150860}"/>
              </a:ext>
            </a:extLst>
          </p:cNvPr>
          <p:cNvGraphicFramePr/>
          <p:nvPr>
            <p:extLst>
              <p:ext uri="{D42A27DB-BD31-4B8C-83A1-F6EECF244321}">
                <p14:modId xmlns:p14="http://schemas.microsoft.com/office/powerpoint/2010/main" val="2492416729"/>
              </p:ext>
            </p:extLst>
          </p:nvPr>
        </p:nvGraphicFramePr>
        <p:xfrm>
          <a:off x="495674" y="1267245"/>
          <a:ext cx="8152656" cy="4469130"/>
        </p:xfrm>
        <a:graphic>
          <a:graphicData uri="http://schemas.openxmlformats.org/drawingml/2006/table">
            <a:tbl>
              <a:tblPr>
                <a:noFill/>
              </a:tblPr>
              <a:tblGrid>
                <a:gridCol w="1299672">
                  <a:extLst>
                    <a:ext uri="{9D8B030D-6E8A-4147-A177-3AD203B41FA5}">
                      <a16:colId xmlns:a16="http://schemas.microsoft.com/office/drawing/2014/main" val="20000"/>
                    </a:ext>
                  </a:extLst>
                </a:gridCol>
                <a:gridCol w="4360357">
                  <a:extLst>
                    <a:ext uri="{9D8B030D-6E8A-4147-A177-3AD203B41FA5}">
                      <a16:colId xmlns:a16="http://schemas.microsoft.com/office/drawing/2014/main" val="20001"/>
                    </a:ext>
                  </a:extLst>
                </a:gridCol>
                <a:gridCol w="848412">
                  <a:extLst>
                    <a:ext uri="{9D8B030D-6E8A-4147-A177-3AD203B41FA5}">
                      <a16:colId xmlns:a16="http://schemas.microsoft.com/office/drawing/2014/main" val="3468923645"/>
                    </a:ext>
                  </a:extLst>
                </a:gridCol>
                <a:gridCol w="829559">
                  <a:extLst>
                    <a:ext uri="{9D8B030D-6E8A-4147-A177-3AD203B41FA5}">
                      <a16:colId xmlns:a16="http://schemas.microsoft.com/office/drawing/2014/main" val="1756532916"/>
                    </a:ext>
                  </a:extLst>
                </a:gridCol>
                <a:gridCol w="814656">
                  <a:extLst>
                    <a:ext uri="{9D8B030D-6E8A-4147-A177-3AD203B41FA5}">
                      <a16:colId xmlns:a16="http://schemas.microsoft.com/office/drawing/2014/main" val="4062831234"/>
                    </a:ext>
                  </a:extLst>
                </a:gridCol>
              </a:tblGrid>
              <a:tr h="462988">
                <a:tc>
                  <a:txBody>
                    <a:bodyPr/>
                    <a:lstStyle/>
                    <a:p>
                      <a:pPr marL="0" lvl="0" indent="0" algn="ctr" rtl="0">
                        <a:spcBef>
                          <a:spcPts val="0"/>
                        </a:spcBef>
                        <a:spcAft>
                          <a:spcPts val="0"/>
                        </a:spcAft>
                        <a:buNone/>
                      </a:pPr>
                      <a:r>
                        <a:rPr lang="en-US" sz="1600" b="1">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rPr>
                        <a:t>Group</a:t>
                      </a:r>
                      <a:endParaRPr lang="en-DE" sz="1600">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lvl="0" indent="0" algn="ctr" rtl="0">
                        <a:spcBef>
                          <a:spcPts val="0"/>
                        </a:spcBef>
                        <a:spcAft>
                          <a:spcPts val="0"/>
                        </a:spcAft>
                        <a:buNone/>
                      </a:pPr>
                      <a:r>
                        <a:rPr lang="en-US" sz="1600" b="1">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rPr>
                        <a:t>Scenario</a:t>
                      </a: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lvl="0" indent="0" algn="ctr" rtl="0">
                        <a:spcBef>
                          <a:spcPts val="0"/>
                        </a:spcBef>
                        <a:spcAft>
                          <a:spcPts val="0"/>
                        </a:spcAft>
                        <a:buNone/>
                      </a:pPr>
                      <a:r>
                        <a:rPr lang="en-US" sz="1200" b="1">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rPr>
                        <a:t>Lowest Price</a:t>
                      </a: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lvl="0" indent="0" algn="ctr" rtl="0">
                        <a:spcBef>
                          <a:spcPts val="0"/>
                        </a:spcBef>
                        <a:spcAft>
                          <a:spcPts val="0"/>
                        </a:spcAft>
                        <a:buNone/>
                      </a:pPr>
                      <a:r>
                        <a:rPr lang="en-US" sz="1200" b="1">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rPr>
                        <a:t>Highest Price</a:t>
                      </a: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tc>
                  <a:txBody>
                    <a:bodyPr/>
                    <a:lstStyle/>
                    <a:p>
                      <a:pPr marL="0" lvl="0" indent="0" algn="ctr" rtl="0">
                        <a:spcBef>
                          <a:spcPts val="0"/>
                        </a:spcBef>
                        <a:spcAft>
                          <a:spcPts val="0"/>
                        </a:spcAft>
                        <a:buNone/>
                      </a:pPr>
                      <a:r>
                        <a:rPr lang="en-US" sz="1200" b="1">
                          <a:solidFill>
                            <a:srgbClr val="004CA8"/>
                          </a:solidFill>
                          <a:latin typeface="Noto Sans" panose="020B0502040504020204" pitchFamily="34" charset="0"/>
                          <a:ea typeface="Noto Sans" panose="020B0502040504020204" pitchFamily="34" charset="0"/>
                          <a:cs typeface="Noto Sans" panose="020B0502040504020204" pitchFamily="34" charset="0"/>
                          <a:sym typeface="Calibri"/>
                        </a:rPr>
                        <a:t>Average Price</a:t>
                      </a:r>
                    </a:p>
                  </a:txBody>
                  <a:tcPr marL="91425" marR="91425" marT="91425" marB="914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0">
                <a:tc>
                  <a:txBody>
                    <a:bodyPr/>
                    <a:lstStyle/>
                    <a:p>
                      <a:pPr marL="0" lvl="0" indent="0" algn="ctr" rtl="0">
                        <a:lnSpc>
                          <a:spcPct val="115000"/>
                        </a:lnSpc>
                        <a:spcBef>
                          <a:spcPts val="1000"/>
                        </a:spcBef>
                        <a:spcAft>
                          <a:spcPts val="1000"/>
                        </a:spcAft>
                        <a:buNone/>
                      </a:pPr>
                      <a:r>
                        <a:rPr lang="en-DE" sz="1600">
                          <a:latin typeface="Noto Sans" panose="020B0502040504020204" pitchFamily="34" charset="0"/>
                          <a:ea typeface="Noto Sans" panose="020B0502040504020204" pitchFamily="34" charset="0"/>
                          <a:cs typeface="Noto Sans" panose="020B0502040504020204" pitchFamily="34" charset="0"/>
                          <a:sym typeface="Calibri"/>
                        </a:rPr>
                        <a:t>A</a:t>
                      </a:r>
                    </a:p>
                  </a:txBody>
                  <a:tcPr marL="91425" marR="91425" marT="91425" marB="91425"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950">
                          <a:latin typeface="Noto Sans" panose="020B0502040504020204" pitchFamily="34" charset="0"/>
                          <a:ea typeface="Noto Sans" panose="020B0502040504020204" pitchFamily="34" charset="0"/>
                          <a:cs typeface="Noto Sans" panose="020B0502040504020204" pitchFamily="34" charset="0"/>
                          <a:sym typeface="Calibri"/>
                        </a:rPr>
                        <a:t>The item to be sold is a 20 ounce thermal tumbler. It comes in stainless steel or colors. Our plan is to have both the stainless steel one and one in our school colors. It will have the logo on it. There is a flip top lid so that drinks won’t spill</a:t>
                      </a:r>
                      <a:r>
                        <a:rPr lang="en-US" sz="950" b="1">
                          <a:latin typeface="Noto Sans" panose="020B0502040504020204" pitchFamily="34" charset="0"/>
                          <a:ea typeface="Noto Sans" panose="020B0502040504020204" pitchFamily="34" charset="0"/>
                          <a:cs typeface="Noto Sans" panose="020B0502040504020204" pitchFamily="34" charset="0"/>
                          <a:sym typeface="Calibri"/>
                        </a:rPr>
                        <a:t>. We have asked other schools, and they are selling similar tumblers for about $19</a:t>
                      </a:r>
                      <a:r>
                        <a:rPr lang="en-US" sz="950">
                          <a:latin typeface="Noto Sans" panose="020B0502040504020204" pitchFamily="34" charset="0"/>
                          <a:ea typeface="Noto Sans" panose="020B0502040504020204" pitchFamily="34" charset="0"/>
                          <a:cs typeface="Noto Sans" panose="020B0502040504020204" pitchFamily="34" charset="0"/>
                          <a:sym typeface="Calibri"/>
                        </a:rPr>
                        <a:t>. </a:t>
                      </a:r>
                    </a:p>
                  </a:txBody>
                  <a:tcPr marL="91425" marR="91425" marT="91425" marB="914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a:p>
                  </a:txBody>
                  <a:tcPr marL="91425" marR="91425" marT="91425" marB="914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endParaRPr lang="en-US" sz="1000" b="0" i="0">
                        <a:latin typeface="Noto Sans" panose="020B0502040504020204" pitchFamily="34" charset="0"/>
                        <a:ea typeface="Noto Sans" panose="020B0502040504020204" pitchFamily="34" charset="0"/>
                        <a:cs typeface="Noto Sans" panose="020B0502040504020204" pitchFamily="34" charset="0"/>
                        <a:sym typeface="Calibri"/>
                      </a:endParaRPr>
                    </a:p>
                  </a:txBody>
                  <a:tcPr marL="91425" marR="91425" marT="91425" marB="9142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endParaRPr lang="en-US" sz="1000" b="0" i="0">
                        <a:latin typeface="Noto Sans" panose="020B0502040504020204" pitchFamily="34" charset="0"/>
                        <a:ea typeface="Noto Sans" panose="020B0502040504020204" pitchFamily="34" charset="0"/>
                        <a:cs typeface="Noto Sans" panose="020B0502040504020204" pitchFamily="34" charset="0"/>
                        <a:sym typeface="Calibri"/>
                      </a:endParaRPr>
                    </a:p>
                  </a:txBody>
                  <a:tcPr marL="91425" marR="91425" marT="91425" marB="9142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905020">
                <a:tc>
                  <a:txBody>
                    <a:bodyPr/>
                    <a:lstStyle/>
                    <a:p>
                      <a:pPr marL="0" lvl="0" indent="0" algn="ctr" rtl="0">
                        <a:lnSpc>
                          <a:spcPct val="115000"/>
                        </a:lnSpc>
                        <a:spcBef>
                          <a:spcPts val="1000"/>
                        </a:spcBef>
                        <a:spcAft>
                          <a:spcPts val="1000"/>
                        </a:spcAft>
                        <a:buNone/>
                      </a:pPr>
                      <a:r>
                        <a:rPr lang="en-US" sz="1600">
                          <a:solidFill>
                            <a:schemeClr val="tx1"/>
                          </a:solidFill>
                          <a:latin typeface="Noto Sans" panose="020B0502040504020204" pitchFamily="34" charset="0"/>
                          <a:ea typeface="Noto Sans" panose="020B0502040504020204" pitchFamily="34" charset="0"/>
                          <a:cs typeface="Noto Sans" panose="020B0502040504020204" pitchFamily="34" charset="0"/>
                          <a:sym typeface="Calibri"/>
                        </a:rPr>
                        <a:t>B</a:t>
                      </a:r>
                    </a:p>
                  </a:txBody>
                  <a:tcPr marL="91425" marR="91425" marT="91425" marB="91425"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950">
                          <a:latin typeface="Noto Sans" panose="020B0502040504020204" pitchFamily="34" charset="0"/>
                          <a:ea typeface="Noto Sans" panose="020B0502040504020204" pitchFamily="34" charset="0"/>
                          <a:cs typeface="Noto Sans" panose="020B0502040504020204" pitchFamily="34" charset="0"/>
                          <a:sym typeface="Calibri"/>
                        </a:rPr>
                        <a:t>The item to be sold is a 20 ounce thermal tumbler. It comes in stainless steel or colors. Our plan is to start with the stainless steel one and add the school logo in color. </a:t>
                      </a:r>
                      <a:r>
                        <a:rPr lang="en-US" sz="950" b="1">
                          <a:latin typeface="Noto Sans" panose="020B0502040504020204" pitchFamily="34" charset="0"/>
                          <a:ea typeface="Noto Sans" panose="020B0502040504020204" pitchFamily="34" charset="0"/>
                          <a:cs typeface="Noto Sans" panose="020B0502040504020204" pitchFamily="34" charset="0"/>
                          <a:sym typeface="Calibri"/>
                        </a:rPr>
                        <a:t>If we order 24 of them, we can get them for $11.49 each with the logo. If we order 100, the price drops to $9.56. There is also a $40 setup charge for the logo. </a:t>
                      </a:r>
                      <a:r>
                        <a:rPr lang="en-US" sz="950">
                          <a:latin typeface="Noto Sans" panose="020B0502040504020204" pitchFamily="34" charset="0"/>
                          <a:ea typeface="Noto Sans" panose="020B0502040504020204" pitchFamily="34" charset="0"/>
                          <a:cs typeface="Noto Sans" panose="020B0502040504020204" pitchFamily="34" charset="0"/>
                          <a:sym typeface="Calibri"/>
                        </a:rPr>
                        <a:t>They are currently running a special with free shipping.</a:t>
                      </a:r>
                    </a:p>
                  </a:txBody>
                  <a:tcPr marL="91425" marR="91425" marT="91425" marB="914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a:p>
                  </a:txBody>
                  <a:tcPr marL="91425" marR="91425" marT="91425" marB="914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endParaRPr lang="en-US" sz="1200">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91425" marR="91425" marT="91425" marB="914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endParaRPr lang="en-US" sz="1200">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91425" marR="91425" marT="91425" marB="914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96928">
                <a:tc>
                  <a:txBody>
                    <a:bodyPr/>
                    <a:lstStyle/>
                    <a:p>
                      <a:pPr marL="0" lvl="0" indent="0" algn="ctr" rtl="0">
                        <a:lnSpc>
                          <a:spcPct val="115000"/>
                        </a:lnSpc>
                        <a:spcBef>
                          <a:spcPts val="1000"/>
                        </a:spcBef>
                        <a:spcAft>
                          <a:spcPts val="1000"/>
                        </a:spcAft>
                        <a:buNone/>
                      </a:pPr>
                      <a:r>
                        <a:rPr lang="en-US" sz="1600">
                          <a:solidFill>
                            <a:schemeClr val="tx1"/>
                          </a:solidFill>
                          <a:latin typeface="Noto Sans" panose="020B0502040504020204" pitchFamily="34" charset="0"/>
                          <a:ea typeface="Noto Sans" panose="020B0502040504020204" pitchFamily="34" charset="0"/>
                          <a:cs typeface="Noto Sans" panose="020B0502040504020204" pitchFamily="34" charset="0"/>
                          <a:sym typeface="Calibri"/>
                        </a:rPr>
                        <a:t>C</a:t>
                      </a:r>
                    </a:p>
                  </a:txBody>
                  <a:tcPr marL="91425" marR="91425" marT="91425" marB="91425"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950">
                          <a:latin typeface="Noto Sans" panose="020B0502040504020204" pitchFamily="34" charset="0"/>
                          <a:ea typeface="Noto Sans" panose="020B0502040504020204" pitchFamily="34" charset="0"/>
                          <a:cs typeface="Noto Sans" panose="020B0502040504020204" pitchFamily="34" charset="0"/>
                          <a:sym typeface="Calibri"/>
                        </a:rPr>
                        <a:t>The item to be sold is a 20 ounce thermal tumbler. It promises to keep beverages hot for 8 hours or cold for at least 12. It comes in stainless steel or colors. Our plan is to have both the stainless steel one and one in our school colors.</a:t>
                      </a:r>
                      <a:r>
                        <a:rPr lang="en-US" sz="950" b="1">
                          <a:latin typeface="Noto Sans" panose="020B0502040504020204" pitchFamily="34" charset="0"/>
                          <a:ea typeface="Noto Sans" panose="020B0502040504020204" pitchFamily="34" charset="0"/>
                          <a:cs typeface="Noto Sans" panose="020B0502040504020204" pitchFamily="34" charset="0"/>
                          <a:sym typeface="Calibri"/>
                        </a:rPr>
                        <a:t> A very similar name brand tumbler costs $29.99. </a:t>
                      </a:r>
                    </a:p>
                  </a:txBody>
                  <a:tcPr marL="91425" marR="91425" marT="91425" marB="9142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a:p>
                  </a:txBody>
                  <a:tcPr marL="91425" marR="91425" marT="91425" marB="9142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a:p>
                  </a:txBody>
                  <a:tcPr marL="91425" marR="91425" marT="91425" marB="9142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endParaRPr lang="en-US"/>
                    </a:p>
                  </a:txBody>
                  <a:tcPr marL="91425" marR="91425" marT="91425" marB="91425">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8984838"/>
                  </a:ext>
                </a:extLst>
              </a:tr>
              <a:tr h="905757">
                <a:tc>
                  <a:txBody>
                    <a:bodyPr/>
                    <a:lstStyle/>
                    <a:p>
                      <a:pPr marL="0" lvl="0" indent="0" algn="ctr" rtl="0">
                        <a:lnSpc>
                          <a:spcPct val="115000"/>
                        </a:lnSpc>
                        <a:spcBef>
                          <a:spcPts val="1000"/>
                        </a:spcBef>
                        <a:spcAft>
                          <a:spcPts val="1000"/>
                        </a:spcAft>
                        <a:buNone/>
                      </a:pPr>
                      <a:r>
                        <a:rPr lang="en-US" sz="1600">
                          <a:solidFill>
                            <a:schemeClr val="tx1"/>
                          </a:solidFill>
                          <a:latin typeface="Noto Sans" panose="020B0502040504020204" pitchFamily="34" charset="0"/>
                          <a:ea typeface="Noto Sans" panose="020B0502040504020204" pitchFamily="34" charset="0"/>
                          <a:cs typeface="Noto Sans" panose="020B0502040504020204" pitchFamily="34" charset="0"/>
                          <a:sym typeface="Calibri"/>
                        </a:rPr>
                        <a:t>D</a:t>
                      </a:r>
                    </a:p>
                  </a:txBody>
                  <a:tcPr marL="91425" marR="91425" marT="91425" marB="91425" anchor="ctr">
                    <a:lnL w="317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lvl="0">
                        <a:lnSpc>
                          <a:spcPct val="115000"/>
                        </a:lnSpc>
                      </a:pPr>
                      <a:r>
                        <a:rPr lang="en-US" sz="950">
                          <a:latin typeface="Noto Sans" panose="020B0502040504020204" pitchFamily="34" charset="0"/>
                          <a:ea typeface="Noto Sans" panose="020B0502040504020204" pitchFamily="34" charset="0"/>
                          <a:cs typeface="Noto Sans" panose="020B0502040504020204" pitchFamily="34" charset="0"/>
                          <a:sym typeface="Calibri"/>
                        </a:rPr>
                        <a:t>The item to be sold is a 20 ounce thermal tumbler. It promises to keep beverages hot for 8 hours or cold for at least 12. It comes in stainless steel or colors. Our plan is to have both the stainless steel one and one in our school colors.</a:t>
                      </a:r>
                      <a:r>
                        <a:rPr lang="en-US" sz="950" b="1">
                          <a:latin typeface="Noto Sans" panose="020B0502040504020204" pitchFamily="34" charset="0"/>
                          <a:ea typeface="Noto Sans" panose="020B0502040504020204" pitchFamily="34" charset="0"/>
                          <a:cs typeface="Noto Sans" panose="020B0502040504020204" pitchFamily="34" charset="0"/>
                          <a:sym typeface="Calibri"/>
                        </a:rPr>
                        <a:t> A very similar name brand tumbler costs $29.99. </a:t>
                      </a:r>
                    </a:p>
                  </a:txBody>
                  <a:tcPr marL="91425" marR="91425" marT="91425" marB="914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a:p>
                  </a:txBody>
                  <a:tcPr marL="91425" marR="91425" marT="91425" marB="914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endParaRPr lang="en-US" sz="1200">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91425" marR="91425" marT="91425" marB="914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lvl="0" indent="0" algn="l" rtl="0">
                        <a:lnSpc>
                          <a:spcPct val="115000"/>
                        </a:lnSpc>
                        <a:spcBef>
                          <a:spcPts val="0"/>
                        </a:spcBef>
                        <a:spcAft>
                          <a:spcPts val="0"/>
                        </a:spcAft>
                        <a:buNone/>
                      </a:pPr>
                      <a:endParaRPr lang="en-US" sz="1200">
                        <a:solidFill>
                          <a:schemeClr val="bg1"/>
                        </a:solidFill>
                        <a:latin typeface="Noto Sans" panose="020B0502040504020204" pitchFamily="34" charset="0"/>
                        <a:ea typeface="Noto Sans" panose="020B0502040504020204" pitchFamily="34" charset="0"/>
                        <a:cs typeface="Noto Sans" panose="020B0502040504020204" pitchFamily="34" charset="0"/>
                        <a:sym typeface="Calibri"/>
                      </a:endParaRPr>
                    </a:p>
                  </a:txBody>
                  <a:tcPr marL="91425" marR="91425" marT="91425" marB="91425"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569560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EEB24-767F-9146-A887-40B9ED2FE848}"/>
              </a:ext>
            </a:extLst>
          </p:cNvPr>
          <p:cNvSpPr>
            <a:spLocks noGrp="1"/>
          </p:cNvSpPr>
          <p:nvPr>
            <p:ph type="ctrTitle"/>
          </p:nvPr>
        </p:nvSpPr>
        <p:spPr>
          <a:xfrm>
            <a:off x="584462" y="1266477"/>
            <a:ext cx="7343480" cy="929968"/>
          </a:xfrm>
        </p:spPr>
        <p:txBody>
          <a:bodyPr>
            <a:normAutofit fontScale="90000"/>
          </a:bodyPr>
          <a:lstStyle/>
          <a:p>
            <a:r>
              <a:rPr lang="en-US"/>
              <a:t>What factors influenced the price you gave for the tumbler?</a:t>
            </a:r>
          </a:p>
        </p:txBody>
      </p:sp>
      <p:sp>
        <p:nvSpPr>
          <p:cNvPr id="9" name="TextBox 8">
            <a:extLst>
              <a:ext uri="{FF2B5EF4-FFF2-40B4-BE49-F238E27FC236}">
                <a16:creationId xmlns:a16="http://schemas.microsoft.com/office/drawing/2014/main" id="{E33292A6-D6E1-F040-97E4-558D52EA6A47}"/>
              </a:ext>
            </a:extLst>
          </p:cNvPr>
          <p:cNvSpPr txBox="1"/>
          <p:nvPr/>
        </p:nvSpPr>
        <p:spPr>
          <a:xfrm rot="2272439">
            <a:off x="1319939" y="3768886"/>
            <a:ext cx="1672683" cy="1708160"/>
          </a:xfrm>
          <a:prstGeom prst="rect">
            <a:avLst/>
          </a:prstGeom>
          <a:noFill/>
        </p:spPr>
        <p:txBody>
          <a:bodyPr wrap="square" rtlCol="0">
            <a:spAutoFit/>
          </a:bodyPr>
          <a:lstStyle/>
          <a:p>
            <a:r>
              <a:rPr lang="en-US" sz="10500">
                <a:solidFill>
                  <a:schemeClr val="bg1"/>
                </a:solidFill>
                <a:latin typeface="Noto Sans Medium" panose="020B0502040504020204" pitchFamily="34" charset="0"/>
                <a:ea typeface="Noto Sans Medium" panose="020B0502040504020204" pitchFamily="34" charset="0"/>
                <a:cs typeface="Noto Sans Medium" panose="020B0502040504020204" pitchFamily="34" charset="0"/>
              </a:rPr>
              <a:t>$</a:t>
            </a:r>
          </a:p>
        </p:txBody>
      </p:sp>
      <p:grpSp>
        <p:nvGrpSpPr>
          <p:cNvPr id="15" name="Group 14">
            <a:extLst>
              <a:ext uri="{FF2B5EF4-FFF2-40B4-BE49-F238E27FC236}">
                <a16:creationId xmlns:a16="http://schemas.microsoft.com/office/drawing/2014/main" id="{DAF434EF-B653-9942-8980-E2B96236A7CD}"/>
              </a:ext>
            </a:extLst>
          </p:cNvPr>
          <p:cNvGrpSpPr/>
          <p:nvPr/>
        </p:nvGrpSpPr>
        <p:grpSpPr>
          <a:xfrm>
            <a:off x="971760" y="2399489"/>
            <a:ext cx="3058995" cy="3411109"/>
            <a:chOff x="779184" y="2355271"/>
            <a:chExt cx="3058995" cy="3411109"/>
          </a:xfrm>
        </p:grpSpPr>
        <p:pic>
          <p:nvPicPr>
            <p:cNvPr id="12" name="Picture 11">
              <a:extLst>
                <a:ext uri="{FF2B5EF4-FFF2-40B4-BE49-F238E27FC236}">
                  <a16:creationId xmlns:a16="http://schemas.microsoft.com/office/drawing/2014/main" id="{FDA83E04-3C74-AE4E-90EF-AB88DF71663F}"/>
                </a:ext>
              </a:extLst>
            </p:cNvPr>
            <p:cNvPicPr>
              <a:picLocks noChangeAspect="1"/>
            </p:cNvPicPr>
            <p:nvPr/>
          </p:nvPicPr>
          <p:blipFill>
            <a:blip r:embed="rId3"/>
            <a:stretch>
              <a:fillRect/>
            </a:stretch>
          </p:blipFill>
          <p:spPr>
            <a:xfrm rot="17053860" flipV="1">
              <a:off x="603127" y="2531328"/>
              <a:ext cx="3411109" cy="3058995"/>
            </a:xfrm>
            <a:prstGeom prst="rect">
              <a:avLst/>
            </a:prstGeom>
          </p:spPr>
        </p:pic>
        <p:sp>
          <p:nvSpPr>
            <p:cNvPr id="14" name="Oval 13">
              <a:extLst>
                <a:ext uri="{FF2B5EF4-FFF2-40B4-BE49-F238E27FC236}">
                  <a16:creationId xmlns:a16="http://schemas.microsoft.com/office/drawing/2014/main" id="{E623D581-8FAF-4441-8C35-B2C40A5BCFA5}"/>
                </a:ext>
              </a:extLst>
            </p:cNvPr>
            <p:cNvSpPr/>
            <p:nvPr/>
          </p:nvSpPr>
          <p:spPr>
            <a:xfrm>
              <a:off x="1239463" y="3702205"/>
              <a:ext cx="1248936" cy="12489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0648A96-65CB-C24A-813F-EEA5AAA25BEC}"/>
                </a:ext>
              </a:extLst>
            </p:cNvPr>
            <p:cNvSpPr txBox="1"/>
            <p:nvPr/>
          </p:nvSpPr>
          <p:spPr>
            <a:xfrm rot="2272439">
              <a:off x="1353392" y="3873151"/>
              <a:ext cx="1672683" cy="1477328"/>
            </a:xfrm>
            <a:prstGeom prst="rect">
              <a:avLst/>
            </a:prstGeom>
            <a:noFill/>
          </p:spPr>
          <p:txBody>
            <a:bodyPr wrap="square" rtlCol="0">
              <a:spAutoFit/>
            </a:bodyPr>
            <a:lstStyle/>
            <a:p>
              <a:r>
                <a:rPr lang="en-US" sz="9000">
                  <a:latin typeface="Noto Sans Medium" panose="020B0502040504020204" pitchFamily="34" charset="0"/>
                  <a:ea typeface="Noto Sans Medium" panose="020B0502040504020204" pitchFamily="34" charset="0"/>
                  <a:cs typeface="Noto Sans Medium" panose="020B0502040504020204" pitchFamily="34" charset="0"/>
                </a:rPr>
                <a:t>$</a:t>
              </a:r>
            </a:p>
          </p:txBody>
        </p:sp>
      </p:grpSp>
    </p:spTree>
    <p:extLst>
      <p:ext uri="{BB962C8B-B14F-4D97-AF65-F5344CB8AC3E}">
        <p14:creationId xmlns:p14="http://schemas.microsoft.com/office/powerpoint/2010/main" val="3427730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002443BB-20A6-EB4F-BB85-D967605A0E39}"/>
              </a:ext>
            </a:extLst>
          </p:cNvPr>
          <p:cNvSpPr/>
          <p:nvPr/>
        </p:nvSpPr>
        <p:spPr>
          <a:xfrm>
            <a:off x="3937123" y="2933674"/>
            <a:ext cx="1180309" cy="11803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descr="How We Are Affected By Price | CME Group and Discovery Education">
            <a:hlinkClick r:id="" action="ppaction://media"/>
            <a:extLst>
              <a:ext uri="{FF2B5EF4-FFF2-40B4-BE49-F238E27FC236}">
                <a16:creationId xmlns:a16="http://schemas.microsoft.com/office/drawing/2014/main" id="{9B4CABBA-47D1-954B-B898-87421303C674}"/>
              </a:ext>
            </a:extLst>
          </p:cNvPr>
          <p:cNvPicPr>
            <a:picLocks noRot="1" noChangeAspect="1"/>
          </p:cNvPicPr>
          <p:nvPr>
            <a:videoFile r:link="rId1"/>
          </p:nvPr>
        </p:nvPicPr>
        <p:blipFill>
          <a:blip r:embed="rId4"/>
          <a:stretch>
            <a:fillRect/>
          </a:stretch>
        </p:blipFill>
        <p:spPr>
          <a:xfrm>
            <a:off x="683136" y="1311971"/>
            <a:ext cx="7851264" cy="4416336"/>
          </a:xfrm>
          <a:prstGeom prst="rect">
            <a:avLst/>
          </a:prstGeom>
        </p:spPr>
      </p:pic>
    </p:spTree>
    <p:extLst>
      <p:ext uri="{BB962C8B-B14F-4D97-AF65-F5344CB8AC3E}">
        <p14:creationId xmlns:p14="http://schemas.microsoft.com/office/powerpoint/2010/main" val="382612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B1DF2F78-C1E1-C949-BB72-B617E17FCA2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87492" y="3508518"/>
            <a:ext cx="2939416" cy="2618007"/>
          </a:xfrm>
          <a:prstGeom prst="rect">
            <a:avLst/>
          </a:prstGeom>
        </p:spPr>
      </p:pic>
      <p:pic>
        <p:nvPicPr>
          <p:cNvPr id="37" name="Picture 36">
            <a:extLst>
              <a:ext uri="{FF2B5EF4-FFF2-40B4-BE49-F238E27FC236}">
                <a16:creationId xmlns:a16="http://schemas.microsoft.com/office/drawing/2014/main" id="{C78DAF52-7CB0-5D41-881E-A3E92B69118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150311" y="999988"/>
            <a:ext cx="2444047" cy="2618007"/>
          </a:xfrm>
          <a:prstGeom prst="rect">
            <a:avLst/>
          </a:prstGeom>
        </p:spPr>
      </p:pic>
      <p:pic>
        <p:nvPicPr>
          <p:cNvPr id="4" name="Picture 3">
            <a:extLst>
              <a:ext uri="{FF2B5EF4-FFF2-40B4-BE49-F238E27FC236}">
                <a16:creationId xmlns:a16="http://schemas.microsoft.com/office/drawing/2014/main" id="{6FBA5647-E526-2B4A-9461-792450CC1516}"/>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087492" y="999988"/>
            <a:ext cx="2939416" cy="2618007"/>
          </a:xfrm>
          <a:prstGeom prst="rect">
            <a:avLst/>
          </a:prstGeom>
        </p:spPr>
      </p:pic>
      <p:sp>
        <p:nvSpPr>
          <p:cNvPr id="8" name="TextBox 7">
            <a:extLst>
              <a:ext uri="{FF2B5EF4-FFF2-40B4-BE49-F238E27FC236}">
                <a16:creationId xmlns:a16="http://schemas.microsoft.com/office/drawing/2014/main" id="{4923B280-ABC3-4149-9189-BD24BB1B7D68}"/>
              </a:ext>
            </a:extLst>
          </p:cNvPr>
          <p:cNvSpPr txBox="1"/>
          <p:nvPr/>
        </p:nvSpPr>
        <p:spPr>
          <a:xfrm>
            <a:off x="512957" y="1229892"/>
            <a:ext cx="2509025" cy="1207125"/>
          </a:xfrm>
          <a:prstGeom prst="rect">
            <a:avLst/>
          </a:prstGeom>
          <a:noFill/>
        </p:spPr>
        <p:txBody>
          <a:bodyPr wrap="square" rtlCol="0">
            <a:spAutoFit/>
          </a:bodyPr>
          <a:lstStyle/>
          <a:p>
            <a:pPr lvl="0">
              <a:lnSpc>
                <a:spcPct val="115000"/>
              </a:lnSpc>
            </a:pPr>
            <a:r>
              <a:rPr lang="en-US" sz="1600" b="1">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A</a:t>
            </a:r>
            <a:r>
              <a:rPr lang="en-US" sz="160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 </a:t>
            </a:r>
          </a:p>
          <a:p>
            <a:pPr lvl="0">
              <a:lnSpc>
                <a:spcPct val="115000"/>
              </a:lnSpc>
            </a:pPr>
            <a:r>
              <a:rPr lang="en-US" sz="160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Other schools selling similar tumblers for about $19</a:t>
            </a:r>
            <a:endParaRPr lang="en-US" sz="1600">
              <a:latin typeface="Noto Sans" panose="020B0502040504020204" pitchFamily="34" charset="0"/>
              <a:ea typeface="Noto Sans" panose="020B0502040504020204" pitchFamily="34" charset="0"/>
              <a:cs typeface="Noto Sans" panose="020B0502040504020204" pitchFamily="34" charset="0"/>
            </a:endParaRPr>
          </a:p>
        </p:txBody>
      </p:sp>
      <p:sp>
        <p:nvSpPr>
          <p:cNvPr id="9" name="TextBox 8">
            <a:extLst>
              <a:ext uri="{FF2B5EF4-FFF2-40B4-BE49-F238E27FC236}">
                <a16:creationId xmlns:a16="http://schemas.microsoft.com/office/drawing/2014/main" id="{1EB56545-C741-434B-99B5-47B3DF087B6E}"/>
              </a:ext>
            </a:extLst>
          </p:cNvPr>
          <p:cNvSpPr txBox="1"/>
          <p:nvPr/>
        </p:nvSpPr>
        <p:spPr>
          <a:xfrm>
            <a:off x="512957" y="3738915"/>
            <a:ext cx="2509025" cy="640816"/>
          </a:xfrm>
          <a:prstGeom prst="rect">
            <a:avLst/>
          </a:prstGeom>
          <a:noFill/>
        </p:spPr>
        <p:txBody>
          <a:bodyPr wrap="square" rtlCol="0">
            <a:spAutoFit/>
          </a:bodyPr>
          <a:lstStyle/>
          <a:p>
            <a:pPr lvl="0">
              <a:lnSpc>
                <a:spcPct val="115000"/>
              </a:lnSpc>
            </a:pPr>
            <a:r>
              <a:rPr lang="en-US" sz="1600" b="1">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B</a:t>
            </a:r>
            <a:r>
              <a:rPr lang="en-US" sz="160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 </a:t>
            </a:r>
          </a:p>
          <a:p>
            <a:pPr lvl="0">
              <a:lnSpc>
                <a:spcPct val="115000"/>
              </a:lnSpc>
            </a:pPr>
            <a:r>
              <a:rPr lang="en-US" sz="160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Cost $11.49 to $9.56 </a:t>
            </a:r>
            <a:endParaRPr lang="en-US" sz="1600">
              <a:latin typeface="Noto Sans" panose="020B0502040504020204" pitchFamily="34" charset="0"/>
              <a:ea typeface="Noto Sans" panose="020B0502040504020204" pitchFamily="34" charset="0"/>
              <a:cs typeface="Noto Sans" panose="020B0502040504020204" pitchFamily="34" charset="0"/>
            </a:endParaRPr>
          </a:p>
        </p:txBody>
      </p:sp>
      <p:sp>
        <p:nvSpPr>
          <p:cNvPr id="10" name="TextBox 9">
            <a:extLst>
              <a:ext uri="{FF2B5EF4-FFF2-40B4-BE49-F238E27FC236}">
                <a16:creationId xmlns:a16="http://schemas.microsoft.com/office/drawing/2014/main" id="{C8006107-A3D5-B54B-B139-AE98FA65562F}"/>
              </a:ext>
            </a:extLst>
          </p:cNvPr>
          <p:cNvSpPr txBox="1"/>
          <p:nvPr/>
        </p:nvSpPr>
        <p:spPr>
          <a:xfrm>
            <a:off x="4703844" y="1229892"/>
            <a:ext cx="2509025" cy="640816"/>
          </a:xfrm>
          <a:prstGeom prst="rect">
            <a:avLst/>
          </a:prstGeom>
          <a:noFill/>
        </p:spPr>
        <p:txBody>
          <a:bodyPr wrap="square" rtlCol="0">
            <a:spAutoFit/>
          </a:bodyPr>
          <a:lstStyle/>
          <a:p>
            <a:pPr lvl="0">
              <a:lnSpc>
                <a:spcPct val="115000"/>
              </a:lnSpc>
            </a:pPr>
            <a:r>
              <a:rPr lang="en-US" sz="1600" b="1">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C</a:t>
            </a:r>
            <a:r>
              <a:rPr lang="en-US" sz="160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 </a:t>
            </a:r>
          </a:p>
          <a:p>
            <a:pPr lvl="0">
              <a:lnSpc>
                <a:spcPct val="115000"/>
              </a:lnSpc>
            </a:pPr>
            <a:r>
              <a:rPr lang="en-US" sz="160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Similar tumblers $29</a:t>
            </a:r>
            <a:endParaRPr lang="en-US" sz="1600">
              <a:latin typeface="Noto Sans" panose="020B0502040504020204" pitchFamily="34" charset="0"/>
              <a:ea typeface="Noto Sans" panose="020B0502040504020204" pitchFamily="34" charset="0"/>
              <a:cs typeface="Noto Sans" panose="020B0502040504020204" pitchFamily="34" charset="0"/>
            </a:endParaRPr>
          </a:p>
        </p:txBody>
      </p:sp>
      <p:grpSp>
        <p:nvGrpSpPr>
          <p:cNvPr id="21" name="Group 20">
            <a:extLst>
              <a:ext uri="{FF2B5EF4-FFF2-40B4-BE49-F238E27FC236}">
                <a16:creationId xmlns:a16="http://schemas.microsoft.com/office/drawing/2014/main" id="{12ABDBE2-CDA8-9C4B-8477-8BF6EF5D3D63}"/>
              </a:ext>
            </a:extLst>
          </p:cNvPr>
          <p:cNvGrpSpPr/>
          <p:nvPr/>
        </p:nvGrpSpPr>
        <p:grpSpPr>
          <a:xfrm>
            <a:off x="2486349" y="2139982"/>
            <a:ext cx="1180983" cy="923971"/>
            <a:chOff x="4500595" y="2999919"/>
            <a:chExt cx="3035899" cy="2375209"/>
          </a:xfrm>
        </p:grpSpPr>
        <p:pic>
          <p:nvPicPr>
            <p:cNvPr id="22" name="Picture 21">
              <a:extLst>
                <a:ext uri="{FF2B5EF4-FFF2-40B4-BE49-F238E27FC236}">
                  <a16:creationId xmlns:a16="http://schemas.microsoft.com/office/drawing/2014/main" id="{E164A91B-F587-E343-8238-5495645B565A}"/>
                </a:ext>
              </a:extLst>
            </p:cNvPr>
            <p:cNvPicPr>
              <a:picLocks noChangeAspect="1"/>
            </p:cNvPicPr>
            <p:nvPr/>
          </p:nvPicPr>
          <p:blipFill>
            <a:blip r:embed="rId5"/>
            <a:stretch>
              <a:fillRect/>
            </a:stretch>
          </p:blipFill>
          <p:spPr>
            <a:xfrm rot="20030901">
              <a:off x="4500595" y="2999919"/>
              <a:ext cx="3035899" cy="2375209"/>
            </a:xfrm>
            <a:prstGeom prst="rect">
              <a:avLst/>
            </a:prstGeom>
          </p:spPr>
        </p:pic>
        <p:sp>
          <p:nvSpPr>
            <p:cNvPr id="23" name="Oval 22">
              <a:extLst>
                <a:ext uri="{FF2B5EF4-FFF2-40B4-BE49-F238E27FC236}">
                  <a16:creationId xmlns:a16="http://schemas.microsoft.com/office/drawing/2014/main" id="{0DF5CA6C-F297-0B46-B6B6-3D8EDA03810B}"/>
                </a:ext>
              </a:extLst>
            </p:cNvPr>
            <p:cNvSpPr/>
            <p:nvPr/>
          </p:nvSpPr>
          <p:spPr>
            <a:xfrm>
              <a:off x="5239034" y="3668752"/>
              <a:ext cx="1248936" cy="12489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B72EF555-AA26-6A4F-8F7E-DDEB975EA532}"/>
              </a:ext>
            </a:extLst>
          </p:cNvPr>
          <p:cNvGrpSpPr/>
          <p:nvPr/>
        </p:nvGrpSpPr>
        <p:grpSpPr>
          <a:xfrm>
            <a:off x="2486349" y="4662886"/>
            <a:ext cx="1180983" cy="923971"/>
            <a:chOff x="4500595" y="2999919"/>
            <a:chExt cx="3035899" cy="2375209"/>
          </a:xfrm>
        </p:grpSpPr>
        <p:pic>
          <p:nvPicPr>
            <p:cNvPr id="25" name="Picture 24">
              <a:extLst>
                <a:ext uri="{FF2B5EF4-FFF2-40B4-BE49-F238E27FC236}">
                  <a16:creationId xmlns:a16="http://schemas.microsoft.com/office/drawing/2014/main" id="{C0CDAC6E-C3AD-7548-9237-226014C4F46F}"/>
                </a:ext>
              </a:extLst>
            </p:cNvPr>
            <p:cNvPicPr>
              <a:picLocks noChangeAspect="1"/>
            </p:cNvPicPr>
            <p:nvPr/>
          </p:nvPicPr>
          <p:blipFill>
            <a:blip r:embed="rId5"/>
            <a:stretch>
              <a:fillRect/>
            </a:stretch>
          </p:blipFill>
          <p:spPr>
            <a:xfrm rot="20030901">
              <a:off x="4500595" y="2999919"/>
              <a:ext cx="3035899" cy="2375209"/>
            </a:xfrm>
            <a:prstGeom prst="rect">
              <a:avLst/>
            </a:prstGeom>
          </p:spPr>
        </p:pic>
        <p:sp>
          <p:nvSpPr>
            <p:cNvPr id="26" name="Oval 25">
              <a:extLst>
                <a:ext uri="{FF2B5EF4-FFF2-40B4-BE49-F238E27FC236}">
                  <a16:creationId xmlns:a16="http://schemas.microsoft.com/office/drawing/2014/main" id="{378D652D-8F38-AE49-AE23-4E4DF6D2463C}"/>
                </a:ext>
              </a:extLst>
            </p:cNvPr>
            <p:cNvSpPr/>
            <p:nvPr/>
          </p:nvSpPr>
          <p:spPr>
            <a:xfrm>
              <a:off x="5239034" y="3668752"/>
              <a:ext cx="1248936" cy="12489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F5955528-0E3C-1743-BEB0-4FBA9DF5C517}"/>
              </a:ext>
            </a:extLst>
          </p:cNvPr>
          <p:cNvGrpSpPr/>
          <p:nvPr/>
        </p:nvGrpSpPr>
        <p:grpSpPr>
          <a:xfrm>
            <a:off x="6543148" y="2186092"/>
            <a:ext cx="1180983" cy="923971"/>
            <a:chOff x="4500595" y="2999919"/>
            <a:chExt cx="3035899" cy="2375209"/>
          </a:xfrm>
        </p:grpSpPr>
        <p:pic>
          <p:nvPicPr>
            <p:cNvPr id="28" name="Picture 27">
              <a:extLst>
                <a:ext uri="{FF2B5EF4-FFF2-40B4-BE49-F238E27FC236}">
                  <a16:creationId xmlns:a16="http://schemas.microsoft.com/office/drawing/2014/main" id="{47D3E0BA-BC53-A24C-B37A-EA32622125AB}"/>
                </a:ext>
              </a:extLst>
            </p:cNvPr>
            <p:cNvPicPr>
              <a:picLocks noChangeAspect="1"/>
            </p:cNvPicPr>
            <p:nvPr/>
          </p:nvPicPr>
          <p:blipFill>
            <a:blip r:embed="rId5"/>
            <a:stretch>
              <a:fillRect/>
            </a:stretch>
          </p:blipFill>
          <p:spPr>
            <a:xfrm rot="20030901">
              <a:off x="4500595" y="2999919"/>
              <a:ext cx="3035899" cy="2375209"/>
            </a:xfrm>
            <a:prstGeom prst="rect">
              <a:avLst/>
            </a:prstGeom>
          </p:spPr>
        </p:pic>
        <p:sp>
          <p:nvSpPr>
            <p:cNvPr id="29" name="Oval 28">
              <a:extLst>
                <a:ext uri="{FF2B5EF4-FFF2-40B4-BE49-F238E27FC236}">
                  <a16:creationId xmlns:a16="http://schemas.microsoft.com/office/drawing/2014/main" id="{E92A701B-B0E7-B448-A26F-CD165AC77F6D}"/>
                </a:ext>
              </a:extLst>
            </p:cNvPr>
            <p:cNvSpPr/>
            <p:nvPr/>
          </p:nvSpPr>
          <p:spPr>
            <a:xfrm>
              <a:off x="5239034" y="3668752"/>
              <a:ext cx="1248936" cy="12489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40A8AAE8-EC89-004F-BA8C-602FD44267B3}"/>
              </a:ext>
            </a:extLst>
          </p:cNvPr>
          <p:cNvSpPr txBox="1"/>
          <p:nvPr/>
        </p:nvSpPr>
        <p:spPr>
          <a:xfrm>
            <a:off x="2749652" y="2473807"/>
            <a:ext cx="1003412" cy="338554"/>
          </a:xfrm>
          <a:prstGeom prst="rect">
            <a:avLst/>
          </a:prstGeom>
          <a:noFill/>
        </p:spPr>
        <p:txBody>
          <a:bodyPr wrap="square" rtlCol="0">
            <a:spAutoFit/>
          </a:bodyPr>
          <a:lstStyle/>
          <a:p>
            <a:r>
              <a:rPr lang="en-US" sz="1600" b="1">
                <a:latin typeface="Noto Sans" panose="020B0502040504020204" pitchFamily="34" charset="0"/>
                <a:ea typeface="Noto Sans" panose="020B0502040504020204" pitchFamily="34" charset="0"/>
                <a:cs typeface="Noto Sans" panose="020B0502040504020204" pitchFamily="34" charset="0"/>
              </a:rPr>
              <a:t>$19</a:t>
            </a:r>
          </a:p>
        </p:txBody>
      </p:sp>
      <p:sp>
        <p:nvSpPr>
          <p:cNvPr id="34" name="TextBox 33">
            <a:extLst>
              <a:ext uri="{FF2B5EF4-FFF2-40B4-BE49-F238E27FC236}">
                <a16:creationId xmlns:a16="http://schemas.microsoft.com/office/drawing/2014/main" id="{5BE1F872-773F-E24F-B0F0-B57ABC11B29B}"/>
              </a:ext>
            </a:extLst>
          </p:cNvPr>
          <p:cNvSpPr txBox="1"/>
          <p:nvPr/>
        </p:nvSpPr>
        <p:spPr>
          <a:xfrm>
            <a:off x="2749652" y="5012401"/>
            <a:ext cx="1003412" cy="338554"/>
          </a:xfrm>
          <a:prstGeom prst="rect">
            <a:avLst/>
          </a:prstGeom>
          <a:noFill/>
        </p:spPr>
        <p:txBody>
          <a:bodyPr wrap="square" rtlCol="0">
            <a:spAutoFit/>
          </a:bodyPr>
          <a:lstStyle/>
          <a:p>
            <a:r>
              <a:rPr lang="en-US" sz="1600" b="1">
                <a:latin typeface="Noto Sans" panose="020B0502040504020204" pitchFamily="34" charset="0"/>
                <a:ea typeface="Noto Sans" panose="020B0502040504020204" pitchFamily="34" charset="0"/>
                <a:cs typeface="Noto Sans" panose="020B0502040504020204" pitchFamily="34" charset="0"/>
              </a:rPr>
              <a:t>$10</a:t>
            </a:r>
          </a:p>
        </p:txBody>
      </p:sp>
      <p:sp>
        <p:nvSpPr>
          <p:cNvPr id="35" name="TextBox 34">
            <a:extLst>
              <a:ext uri="{FF2B5EF4-FFF2-40B4-BE49-F238E27FC236}">
                <a16:creationId xmlns:a16="http://schemas.microsoft.com/office/drawing/2014/main" id="{41156B03-02ED-3F47-8D94-184526F8EECE}"/>
              </a:ext>
            </a:extLst>
          </p:cNvPr>
          <p:cNvSpPr txBox="1"/>
          <p:nvPr/>
        </p:nvSpPr>
        <p:spPr>
          <a:xfrm>
            <a:off x="6804379" y="2519917"/>
            <a:ext cx="1003412" cy="338554"/>
          </a:xfrm>
          <a:prstGeom prst="rect">
            <a:avLst/>
          </a:prstGeom>
          <a:noFill/>
        </p:spPr>
        <p:txBody>
          <a:bodyPr wrap="square" rtlCol="0">
            <a:spAutoFit/>
          </a:bodyPr>
          <a:lstStyle/>
          <a:p>
            <a:r>
              <a:rPr lang="en-US" sz="1600" b="1">
                <a:latin typeface="Noto Sans" panose="020B0502040504020204" pitchFamily="34" charset="0"/>
                <a:ea typeface="Noto Sans" panose="020B0502040504020204" pitchFamily="34" charset="0"/>
                <a:cs typeface="Noto Sans" panose="020B0502040504020204" pitchFamily="34" charset="0"/>
              </a:rPr>
              <a:t>$25</a:t>
            </a:r>
          </a:p>
        </p:txBody>
      </p:sp>
      <p:pic>
        <p:nvPicPr>
          <p:cNvPr id="41" name="Picture 40">
            <a:extLst>
              <a:ext uri="{FF2B5EF4-FFF2-40B4-BE49-F238E27FC236}">
                <a16:creationId xmlns:a16="http://schemas.microsoft.com/office/drawing/2014/main" id="{678AE979-D60B-214A-8DFC-EE537CD1AB19}"/>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190771" y="3443783"/>
            <a:ext cx="2444047" cy="2618007"/>
          </a:xfrm>
          <a:prstGeom prst="rect">
            <a:avLst/>
          </a:prstGeom>
        </p:spPr>
      </p:pic>
      <p:grpSp>
        <p:nvGrpSpPr>
          <p:cNvPr id="42" name="Group 41">
            <a:extLst>
              <a:ext uri="{FF2B5EF4-FFF2-40B4-BE49-F238E27FC236}">
                <a16:creationId xmlns:a16="http://schemas.microsoft.com/office/drawing/2014/main" id="{521F95F9-0FDA-E940-B985-0C59F30451C4}"/>
              </a:ext>
            </a:extLst>
          </p:cNvPr>
          <p:cNvGrpSpPr/>
          <p:nvPr/>
        </p:nvGrpSpPr>
        <p:grpSpPr>
          <a:xfrm>
            <a:off x="6586278" y="4629887"/>
            <a:ext cx="1180983" cy="923971"/>
            <a:chOff x="4500595" y="2999919"/>
            <a:chExt cx="3035899" cy="2375209"/>
          </a:xfrm>
        </p:grpSpPr>
        <p:pic>
          <p:nvPicPr>
            <p:cNvPr id="43" name="Picture 42">
              <a:extLst>
                <a:ext uri="{FF2B5EF4-FFF2-40B4-BE49-F238E27FC236}">
                  <a16:creationId xmlns:a16="http://schemas.microsoft.com/office/drawing/2014/main" id="{D06AAD29-A6C4-C744-A5EE-C41A80BEDF4E}"/>
                </a:ext>
              </a:extLst>
            </p:cNvPr>
            <p:cNvPicPr>
              <a:picLocks noChangeAspect="1"/>
            </p:cNvPicPr>
            <p:nvPr/>
          </p:nvPicPr>
          <p:blipFill>
            <a:blip r:embed="rId5"/>
            <a:stretch>
              <a:fillRect/>
            </a:stretch>
          </p:blipFill>
          <p:spPr>
            <a:xfrm rot="20030901">
              <a:off x="4500595" y="2999919"/>
              <a:ext cx="3035899" cy="2375209"/>
            </a:xfrm>
            <a:prstGeom prst="rect">
              <a:avLst/>
            </a:prstGeom>
          </p:spPr>
        </p:pic>
        <p:sp>
          <p:nvSpPr>
            <p:cNvPr id="44" name="Oval 43">
              <a:extLst>
                <a:ext uri="{FF2B5EF4-FFF2-40B4-BE49-F238E27FC236}">
                  <a16:creationId xmlns:a16="http://schemas.microsoft.com/office/drawing/2014/main" id="{DB896192-ECF6-2241-BED7-1F61AB56FBAA}"/>
                </a:ext>
              </a:extLst>
            </p:cNvPr>
            <p:cNvSpPr/>
            <p:nvPr/>
          </p:nvSpPr>
          <p:spPr>
            <a:xfrm>
              <a:off x="5239034" y="3668752"/>
              <a:ext cx="1248936" cy="124893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extBox 44">
            <a:extLst>
              <a:ext uri="{FF2B5EF4-FFF2-40B4-BE49-F238E27FC236}">
                <a16:creationId xmlns:a16="http://schemas.microsoft.com/office/drawing/2014/main" id="{21616058-1F41-754E-A22D-E273802B5F9C}"/>
              </a:ext>
            </a:extLst>
          </p:cNvPr>
          <p:cNvSpPr txBox="1"/>
          <p:nvPr/>
        </p:nvSpPr>
        <p:spPr>
          <a:xfrm>
            <a:off x="6986966" y="4991993"/>
            <a:ext cx="1003412" cy="338554"/>
          </a:xfrm>
          <a:prstGeom prst="rect">
            <a:avLst/>
          </a:prstGeom>
          <a:noFill/>
        </p:spPr>
        <p:txBody>
          <a:bodyPr wrap="square" rtlCol="0">
            <a:spAutoFit/>
          </a:bodyPr>
          <a:lstStyle/>
          <a:p>
            <a:r>
              <a:rPr lang="en-US" sz="1600" b="1">
                <a:latin typeface="Noto Sans" panose="020B0502040504020204" pitchFamily="34" charset="0"/>
                <a:ea typeface="Noto Sans" panose="020B0502040504020204" pitchFamily="34" charset="0"/>
                <a:cs typeface="Noto Sans" panose="020B0502040504020204" pitchFamily="34" charset="0"/>
              </a:rPr>
              <a:t>?</a:t>
            </a:r>
          </a:p>
        </p:txBody>
      </p:sp>
      <p:sp>
        <p:nvSpPr>
          <p:cNvPr id="11" name="TextBox 10">
            <a:extLst>
              <a:ext uri="{FF2B5EF4-FFF2-40B4-BE49-F238E27FC236}">
                <a16:creationId xmlns:a16="http://schemas.microsoft.com/office/drawing/2014/main" id="{1FD98F84-471B-A649-8DA0-E10E08F2D8E1}"/>
              </a:ext>
            </a:extLst>
          </p:cNvPr>
          <p:cNvSpPr txBox="1"/>
          <p:nvPr/>
        </p:nvSpPr>
        <p:spPr>
          <a:xfrm>
            <a:off x="4703844" y="3738915"/>
            <a:ext cx="2183347" cy="923971"/>
          </a:xfrm>
          <a:prstGeom prst="rect">
            <a:avLst/>
          </a:prstGeom>
          <a:noFill/>
        </p:spPr>
        <p:txBody>
          <a:bodyPr wrap="square" rtlCol="0">
            <a:spAutoFit/>
          </a:bodyPr>
          <a:lstStyle/>
          <a:p>
            <a:pPr lvl="0">
              <a:lnSpc>
                <a:spcPct val="115000"/>
              </a:lnSpc>
            </a:pPr>
            <a:r>
              <a:rPr lang="en-US" sz="1600" b="1">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D</a:t>
            </a:r>
            <a:r>
              <a:rPr lang="en-US" sz="160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 </a:t>
            </a:r>
          </a:p>
          <a:p>
            <a:pPr lvl="0">
              <a:lnSpc>
                <a:spcPct val="115000"/>
              </a:lnSpc>
            </a:pPr>
            <a:r>
              <a:rPr lang="en-US" sz="160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No price information </a:t>
            </a:r>
            <a:br>
              <a:rPr lang="en-US" sz="160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br>
            <a:r>
              <a:rPr lang="en-US" sz="1600">
                <a:solidFill>
                  <a:schemeClr val="dk1"/>
                </a:solidFill>
                <a:latin typeface="Noto Sans" panose="020B0502040504020204" pitchFamily="34" charset="0"/>
                <a:ea typeface="Noto Sans" panose="020B0502040504020204" pitchFamily="34" charset="0"/>
                <a:cs typeface="Noto Sans" panose="020B0502040504020204" pitchFamily="34" charset="0"/>
                <a:sym typeface="Calibri"/>
              </a:rPr>
              <a:t>is given</a:t>
            </a:r>
            <a:endParaRPr lang="en-US" sz="1600">
              <a:latin typeface="Noto Sans" panose="020B0502040504020204" pitchFamily="34" charset="0"/>
              <a:ea typeface="Noto Sans" panose="020B0502040504020204" pitchFamily="34" charset="0"/>
              <a:cs typeface="Noto Sans" panose="020B0502040504020204" pitchFamily="34" charset="0"/>
            </a:endParaRPr>
          </a:p>
        </p:txBody>
      </p:sp>
    </p:spTree>
    <p:extLst>
      <p:ext uri="{BB962C8B-B14F-4D97-AF65-F5344CB8AC3E}">
        <p14:creationId xmlns:p14="http://schemas.microsoft.com/office/powerpoint/2010/main" val="1646335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072B1-0C43-3741-8400-AB98E9ED4B02}"/>
              </a:ext>
            </a:extLst>
          </p:cNvPr>
          <p:cNvSpPr>
            <a:spLocks noGrp="1"/>
          </p:cNvSpPr>
          <p:nvPr>
            <p:ph type="ctrTitle"/>
          </p:nvPr>
        </p:nvSpPr>
        <p:spPr/>
        <p:txBody>
          <a:bodyPr/>
          <a:lstStyle/>
          <a:p>
            <a:r>
              <a:rPr lang="en-US"/>
              <a:t>Assigning Value in the Absence of Price</a:t>
            </a:r>
          </a:p>
        </p:txBody>
      </p:sp>
      <p:pic>
        <p:nvPicPr>
          <p:cNvPr id="5" name="Picture 4">
            <a:extLst>
              <a:ext uri="{FF2B5EF4-FFF2-40B4-BE49-F238E27FC236}">
                <a16:creationId xmlns:a16="http://schemas.microsoft.com/office/drawing/2014/main" id="{EDE4B830-8788-BD41-AA57-B7DF476C290D}"/>
              </a:ext>
            </a:extLst>
          </p:cNvPr>
          <p:cNvPicPr>
            <a:picLocks noChangeAspect="1"/>
          </p:cNvPicPr>
          <p:nvPr/>
        </p:nvPicPr>
        <p:blipFill rotWithShape="1">
          <a:blip r:embed="rId3"/>
          <a:srcRect l="6507" r="10214"/>
          <a:stretch/>
        </p:blipFill>
        <p:spPr>
          <a:xfrm>
            <a:off x="574764" y="2115346"/>
            <a:ext cx="5547362" cy="3745523"/>
          </a:xfrm>
          <a:prstGeom prst="rect">
            <a:avLst/>
          </a:prstGeom>
        </p:spPr>
      </p:pic>
    </p:spTree>
    <p:extLst>
      <p:ext uri="{BB962C8B-B14F-4D97-AF65-F5344CB8AC3E}">
        <p14:creationId xmlns:p14="http://schemas.microsoft.com/office/powerpoint/2010/main" val="40487442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9CDD9FD-5724-C147-95BB-CA43C037E308}"/>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984075" y="0"/>
            <a:ext cx="7159926" cy="6252551"/>
          </a:xfrm>
          <a:prstGeom prst="rect">
            <a:avLst/>
          </a:prstGeom>
        </p:spPr>
      </p:pic>
      <p:sp>
        <p:nvSpPr>
          <p:cNvPr id="2" name="Title 1">
            <a:extLst>
              <a:ext uri="{FF2B5EF4-FFF2-40B4-BE49-F238E27FC236}">
                <a16:creationId xmlns:a16="http://schemas.microsoft.com/office/drawing/2014/main" id="{AE61A8B3-327B-6343-B451-DE981D5B7038}"/>
              </a:ext>
            </a:extLst>
          </p:cNvPr>
          <p:cNvSpPr>
            <a:spLocks noGrp="1"/>
          </p:cNvSpPr>
          <p:nvPr>
            <p:ph type="ctrTitle"/>
          </p:nvPr>
        </p:nvSpPr>
        <p:spPr/>
        <p:txBody>
          <a:bodyPr/>
          <a:lstStyle/>
          <a:p>
            <a:r>
              <a:rPr lang="en-US"/>
              <a:t>Anchoring and Prices </a:t>
            </a:r>
          </a:p>
        </p:txBody>
      </p:sp>
      <p:sp>
        <p:nvSpPr>
          <p:cNvPr id="4" name="Rectangle 3">
            <a:extLst>
              <a:ext uri="{FF2B5EF4-FFF2-40B4-BE49-F238E27FC236}">
                <a16:creationId xmlns:a16="http://schemas.microsoft.com/office/drawing/2014/main" id="{FB68EF4D-5CF4-144C-BB98-9C0A0934E466}"/>
              </a:ext>
            </a:extLst>
          </p:cNvPr>
          <p:cNvSpPr/>
          <p:nvPr/>
        </p:nvSpPr>
        <p:spPr>
          <a:xfrm>
            <a:off x="495673" y="2078814"/>
            <a:ext cx="4455889" cy="1015663"/>
          </a:xfrm>
          <a:prstGeom prst="rect">
            <a:avLst/>
          </a:prstGeom>
        </p:spPr>
        <p:txBody>
          <a:bodyPr wrap="square">
            <a:spAutoFit/>
          </a:bodyPr>
          <a:lstStyle/>
          <a:p>
            <a:pPr lvl="0"/>
            <a:r>
              <a:rPr lang="en-US" sz="2000">
                <a:latin typeface="Noto Sans" panose="020B0502040504020204" pitchFamily="34" charset="0"/>
                <a:ea typeface="Noto Sans" panose="020B0502040504020204" pitchFamily="34" charset="0"/>
                <a:cs typeface="Noto Sans" panose="020B0502040504020204" pitchFamily="34" charset="0"/>
              </a:rPr>
              <a:t>Anchors tend to impact people __________ when they do not know how to value the item or service. </a:t>
            </a:r>
          </a:p>
        </p:txBody>
      </p:sp>
      <p:sp>
        <p:nvSpPr>
          <p:cNvPr id="7" name="TextBox 6">
            <a:extLst>
              <a:ext uri="{FF2B5EF4-FFF2-40B4-BE49-F238E27FC236}">
                <a16:creationId xmlns:a16="http://schemas.microsoft.com/office/drawing/2014/main" id="{08FB357B-BBDD-2544-8A33-33B6254572E7}"/>
              </a:ext>
            </a:extLst>
          </p:cNvPr>
          <p:cNvSpPr txBox="1"/>
          <p:nvPr/>
        </p:nvSpPr>
        <p:spPr>
          <a:xfrm>
            <a:off x="392157" y="2378504"/>
            <a:ext cx="1488402" cy="400110"/>
          </a:xfrm>
          <a:prstGeom prst="rect">
            <a:avLst/>
          </a:prstGeom>
          <a:noFill/>
        </p:spPr>
        <p:txBody>
          <a:bodyPr wrap="square" rtlCol="0">
            <a:spAutoFit/>
          </a:bodyPr>
          <a:lstStyle/>
          <a:p>
            <a:pPr algn="ctr"/>
            <a:r>
              <a:rPr lang="en-US" sz="2000" b="1">
                <a:solidFill>
                  <a:srgbClr val="004BA8"/>
                </a:solidFill>
                <a:latin typeface="Noto Sans" panose="020B0502040504020204" pitchFamily="34" charset="0"/>
                <a:ea typeface="Noto Sans" panose="020B0502040504020204" pitchFamily="34" charset="0"/>
                <a:cs typeface="Noto Sans" panose="020B0502040504020204" pitchFamily="34" charset="0"/>
              </a:rPr>
              <a:t>more</a:t>
            </a:r>
          </a:p>
        </p:txBody>
      </p:sp>
    </p:spTree>
    <p:extLst>
      <p:ext uri="{BB962C8B-B14F-4D97-AF65-F5344CB8AC3E}">
        <p14:creationId xmlns:p14="http://schemas.microsoft.com/office/powerpoint/2010/main" val="62406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22" ma:contentTypeDescription="Create a new document." ma:contentTypeScope="" ma:versionID="c2c5e231c551a4ce5f7d2f00e450fd27">
  <xsd:schema xmlns:xsd="http://www.w3.org/2001/XMLSchema" xmlns:xs="http://www.w3.org/2001/XMLSchema" xmlns:p="http://schemas.microsoft.com/office/2006/metadata/properties" xmlns:ns1="http://schemas.microsoft.com/sharepoint/v3" xmlns:ns2="0b5f8546-f232-423b-b5ab-b50858856574" xmlns:ns3="2f80ae54-6d9f-4f2a-b7e8-58987361d6c8" targetNamespace="http://schemas.microsoft.com/office/2006/metadata/properties" ma:root="true" ma:fieldsID="c87d07295a7819e3d0d633290f2d2421" ns1:_="" ns2:_="" ns3:_="">
    <xsd:import namespace="http://schemas.microsoft.com/sharepoint/v3"/>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1:_ip_UnifiedCompliancePolicyProperties" minOccurs="0"/>
                <xsd:element ref="ns1:_ip_UnifiedCompliancePolicyUIAction" minOccurs="0"/>
                <xsd:element ref="ns2:_Flow_SignoffStatus" minOccurs="0"/>
                <xsd:element ref="ns2:Thumbnail" minOccurs="0"/>
                <xsd:element ref="ns2:MediaLengthInSeconds" minOccurs="0"/>
                <xsd:element ref="ns2:lcf76f155ced4ddcb4097134ff3c332f" minOccurs="0"/>
                <xsd:element ref="ns3:TaxCatchAll"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Thumbnail" ma:index="23"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0e2632be-9afe-4413-97a4-1beac40da1be" ma:termSetId="09814cd3-568e-fe90-9814-8d621ff8fb84" ma:anchorId="fba54fb3-c3e1-fe81-a776-ca4b69148c4d" ma:open="true" ma:isKeyword="false">
      <xsd:complexType>
        <xsd:sequence>
          <xsd:element ref="pc:Terms" minOccurs="0" maxOccurs="1"/>
        </xsd:sequence>
      </xsd:complexType>
    </xsd:element>
    <xsd:element name="Date" ma:index="28"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7" nillable="true" ma:displayName="Taxonomy Catch All Column" ma:hidden="true" ma:list="{85331066-9ac8-4d31-8790-2961f3c8780c}" ma:internalName="TaxCatchAll" ma:showField="CatchAllData" ma:web="2f80ae54-6d9f-4f2a-b7e8-58987361d6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Flow_SignoffStatus xmlns="0b5f8546-f232-423b-b5ab-b50858856574" xsi:nil="true"/>
    <Thumbnail xmlns="0b5f8546-f232-423b-b5ab-b50858856574">
      <Url xsi:nil="true"/>
      <Description xsi:nil="true"/>
    </Thumbnail>
    <lcf76f155ced4ddcb4097134ff3c332f xmlns="0b5f8546-f232-423b-b5ab-b50858856574">
      <Terms xmlns="http://schemas.microsoft.com/office/infopath/2007/PartnerControls"/>
    </lcf76f155ced4ddcb4097134ff3c332f>
    <TaxCatchAll xmlns="2f80ae54-6d9f-4f2a-b7e8-58987361d6c8" xsi:nil="true"/>
    <Date xmlns="0b5f8546-f232-423b-b5ab-b5085885657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84C155-ABE8-4D87-87AC-D0D234550D7E}"/>
</file>

<file path=customXml/itemProps2.xml><?xml version="1.0" encoding="utf-8"?>
<ds:datastoreItem xmlns:ds="http://schemas.openxmlformats.org/officeDocument/2006/customXml" ds:itemID="{8802C3C7-381F-4BD2-A548-4DD3A38BDFF4}">
  <ds:schemaRefs>
    <ds:schemaRef ds:uri="2f80ae54-6d9f-4f2a-b7e8-58987361d6c8"/>
    <ds:schemaRef ds:uri="http://schemas.microsoft.com/office/2006/documentManagement/types"/>
    <ds:schemaRef ds:uri="http://schemas.microsoft.com/sharepoint/v3"/>
    <ds:schemaRef ds:uri="http://schemas.openxmlformats.org/package/2006/metadata/core-properties"/>
    <ds:schemaRef ds:uri="0b5f8546-f232-423b-b5ab-b50858856574"/>
    <ds:schemaRef ds:uri="http://purl.org/dc/elements/1.1/"/>
    <ds:schemaRef ds:uri="http://www.w3.org/XML/1998/namespace"/>
    <ds:schemaRef ds:uri="http://purl.org/dc/dcmitype/"/>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41D5FBCA-D79C-4A76-9D58-7EBD8D9247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40</TotalTime>
  <Words>3274</Words>
  <Application>Microsoft Macintosh PowerPoint</Application>
  <PresentationFormat>On-screen Show (4:3)</PresentationFormat>
  <Paragraphs>195</Paragraphs>
  <Slides>21</Slides>
  <Notes>21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Noto Sans Medium</vt:lpstr>
      <vt:lpstr>Verdana</vt:lpstr>
      <vt:lpstr>Calibri Light</vt:lpstr>
      <vt:lpstr>DIN Pro Regular</vt:lpstr>
      <vt:lpstr>Noto Sans</vt:lpstr>
      <vt:lpstr>Calibri</vt:lpstr>
      <vt:lpstr>Office Theme</vt:lpstr>
      <vt:lpstr>PowerPoint Presentation</vt:lpstr>
      <vt:lpstr>Name the Price</vt:lpstr>
      <vt:lpstr>PowerPoint Presentation</vt:lpstr>
      <vt:lpstr>PowerPoint Presentation</vt:lpstr>
      <vt:lpstr>What factors influenced the price you gave for the tumbler?</vt:lpstr>
      <vt:lpstr>PowerPoint Presentation</vt:lpstr>
      <vt:lpstr>PowerPoint Presentation</vt:lpstr>
      <vt:lpstr>Assigning Value in the Absence of Price</vt:lpstr>
      <vt:lpstr>Anchoring and Prices </vt:lpstr>
      <vt:lpstr>Anchors and Consumers</vt:lpstr>
      <vt:lpstr>Anchors and Consumers: An Example</vt:lpstr>
      <vt:lpstr> Anchoring (and more) in Action </vt:lpstr>
      <vt:lpstr>PowerPoint Presentation</vt:lpstr>
      <vt:lpstr>PowerPoint Presentation</vt:lpstr>
      <vt:lpstr> Anchoring (and more) in Action </vt:lpstr>
      <vt:lpstr>How much does a gallon of gas cost?  </vt:lpstr>
      <vt:lpstr>Gas Prices Around the Nation  </vt:lpstr>
      <vt:lpstr>PowerPoint Presentation</vt:lpstr>
      <vt:lpstr>PowerPoint Presentation</vt:lpstr>
      <vt:lpstr>PowerPoint Presentation</vt:lpstr>
      <vt:lpstr>Challenge: Spotting Price Anchors and Influences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Laura Sobrado</dc:creator>
  <cp:keywords/>
  <dc:description/>
  <cp:lastModifiedBy>Laura Sobrado</cp:lastModifiedBy>
  <cp:revision>2</cp:revision>
  <dcterms:created xsi:type="dcterms:W3CDTF">2018-10-31T19:03:45Z</dcterms:created>
  <dcterms:modified xsi:type="dcterms:W3CDTF">2021-11-05T21:53:30Z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ies>
</file>