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autoCompressPictures="0">
  <p:sldMasterIdLst>
    <p:sldMasterId id="2147483660" r:id="rId4"/>
  </p:sldMasterIdLst>
  <p:notesMasterIdLst>
    <p:notesMasterId r:id="rId31"/>
  </p:notesMasterIdLst>
  <p:handoutMasterIdLst>
    <p:handoutMasterId r:id="rId32"/>
  </p:handoutMasterIdLst>
  <p:sldIdLst>
    <p:sldId id="256" r:id="rId5"/>
    <p:sldId id="285" r:id="rId6"/>
    <p:sldId id="260" r:id="rId7"/>
    <p:sldId id="261" r:id="rId8"/>
    <p:sldId id="262" r:id="rId9"/>
    <p:sldId id="263"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6858000" type="screen4x3"/>
  <p:notesSz cx="9144000" cy="6858000"/>
  <p:embeddedFontLst>
    <p:embeddedFont>
      <p:font typeface="Calibri" panose="020F0502020204030204" pitchFamily="34" charset="0"/>
      <p:regular r:id="rId33"/>
      <p:bold r:id="rId34"/>
      <p:italic r:id="rId35"/>
      <p:boldItalic r:id="rId36"/>
    </p:embeddedFont>
    <p:embeddedFont>
      <p:font typeface="DIN Pro Regular" panose="020B0604020202020204" charset="0"/>
      <p:regular r:id="rId37"/>
      <p:bold r:id="rId38"/>
      <p:italic r:id="rId39"/>
      <p:boldItalic r:id="rId40"/>
    </p:embeddedFont>
    <p:embeddedFont>
      <p:font typeface="Noto Sans" panose="020B0502040504020204" pitchFamily="34" charset="0"/>
      <p:regular r:id="rId41"/>
      <p:bold r:id="rId42"/>
      <p:italic r:id="rId43"/>
      <p:boldItalic r:id="rId44"/>
    </p:embeddedFont>
    <p:embeddedFont>
      <p:font typeface="Verdana" panose="020B0604030504040204"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DBEF"/>
    <a:srgbClr val="004CA8"/>
    <a:srgbClr val="0099CC"/>
    <a:srgbClr val="FFC41D"/>
    <a:srgbClr val="27C6B3"/>
    <a:srgbClr val="F28A00"/>
    <a:srgbClr val="CC00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67756"/>
  </p:normalViewPr>
  <p:slideViewPr>
    <p:cSldViewPr snapToGrid="0" snapToObjects="1">
      <p:cViewPr varScale="1">
        <p:scale>
          <a:sx n="80" d="100"/>
          <a:sy n="80" d="100"/>
        </p:scale>
        <p:origin x="2872" y="192"/>
      </p:cViewPr>
      <p:guideLst/>
    </p:cSldViewPr>
  </p:slideViewPr>
  <p:notesTextViewPr>
    <p:cViewPr>
      <p:scale>
        <a:sx n="1" d="1"/>
        <a:sy n="1" d="1"/>
      </p:scale>
      <p:origin x="0" y="0"/>
    </p:cViewPr>
  </p:notesTextViewPr>
  <p:notesViewPr>
    <p:cSldViewPr snapToGrid="0" snapToObjects="1">
      <p:cViewPr varScale="1">
        <p:scale>
          <a:sx n="188" d="100"/>
          <a:sy n="188" d="100"/>
        </p:scale>
        <p:origin x="184" y="9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BC5764-F815-2342-861B-B09B93A65C1C}"/>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B0E71C-DCCB-4748-8D52-A59423B8EB8C}"/>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228BCC81-8206-5143-88B4-6B9453EDE52F}" type="datetimeFigureOut">
              <a:rPr lang="en-US" smtClean="0"/>
              <a:t>2/21/2023</a:t>
            </a:fld>
            <a:endParaRPr lang="en-US"/>
          </a:p>
        </p:txBody>
      </p:sp>
      <p:sp>
        <p:nvSpPr>
          <p:cNvPr id="4" name="Footer Placeholder 3">
            <a:extLst>
              <a:ext uri="{FF2B5EF4-FFF2-40B4-BE49-F238E27FC236}">
                <a16:creationId xmlns:a16="http://schemas.microsoft.com/office/drawing/2014/main" id="{39E1480D-DBD5-6F44-A708-55CEA55F0D65}"/>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F2C570A-7646-EF47-92DE-33F52A698DD6}"/>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934FAAFC-68A8-7746-BA57-8D85FA3B7A04}" type="slidenum">
              <a:rPr lang="en-US" smtClean="0"/>
              <a:t>‹#›</a:t>
            </a:fld>
            <a:endParaRPr lang="en-US"/>
          </a:p>
        </p:txBody>
      </p:sp>
    </p:spTree>
    <p:extLst>
      <p:ext uri="{BB962C8B-B14F-4D97-AF65-F5344CB8AC3E}">
        <p14:creationId xmlns:p14="http://schemas.microsoft.com/office/powerpoint/2010/main" val="28309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A52AFB09-CA9F-A846-BA92-FB9C6FFBAE5F}" type="datetimeFigureOut">
              <a:rPr lang="en-US" smtClean="0"/>
              <a:t>2/21/2023</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1BCEF493-EB7F-8246-859E-EACAE6E1125D}" type="slidenum">
              <a:rPr lang="en-US" smtClean="0"/>
              <a:t>‹#›</a:t>
            </a:fld>
            <a:endParaRPr lang="en-US"/>
          </a:p>
        </p:txBody>
      </p:sp>
    </p:spTree>
    <p:extLst>
      <p:ext uri="{BB962C8B-B14F-4D97-AF65-F5344CB8AC3E}">
        <p14:creationId xmlns:p14="http://schemas.microsoft.com/office/powerpoint/2010/main" val="937985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0</a:t>
            </a:fld>
            <a:endParaRPr lang="en-US"/>
          </a:p>
        </p:txBody>
      </p:sp>
    </p:spTree>
    <p:extLst>
      <p:ext uri="{BB962C8B-B14F-4D97-AF65-F5344CB8AC3E}">
        <p14:creationId xmlns:p14="http://schemas.microsoft.com/office/powerpoint/2010/main" val="1755807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dirty="0"/>
              <a:t>Instructor Notes:</a:t>
            </a:r>
          </a:p>
          <a:p>
            <a:pPr marL="457200" lvl="0" indent="-298450" algn="l" rtl="0">
              <a:lnSpc>
                <a:spcPct val="115000"/>
              </a:lnSpc>
              <a:spcBef>
                <a:spcPts val="0"/>
              </a:spcBef>
              <a:spcAft>
                <a:spcPts val="0"/>
              </a:spcAft>
              <a:buClr>
                <a:schemeClr val="dk1"/>
              </a:buClr>
              <a:buSzPts val="1100"/>
              <a:buChar char="●"/>
            </a:pPr>
            <a:r>
              <a:rPr lang="en-US" sz="1200" dirty="0"/>
              <a:t>Play video.  </a:t>
            </a:r>
          </a:p>
          <a:p>
            <a:pPr marL="457200" lvl="0" indent="-298450" algn="l" rtl="0">
              <a:lnSpc>
                <a:spcPct val="115000"/>
              </a:lnSpc>
              <a:spcBef>
                <a:spcPts val="0"/>
              </a:spcBef>
              <a:spcAft>
                <a:spcPts val="0"/>
              </a:spcAft>
              <a:buClr>
                <a:schemeClr val="dk1"/>
              </a:buClr>
              <a:buSzPts val="1100"/>
              <a:buChar char="●"/>
            </a:pPr>
            <a:r>
              <a:rPr lang="en-US" sz="1200" dirty="0"/>
              <a:t>Revisit a selection of the scenarios from slides 2 through 6. Challenge students to explain how various responses represented either a human or econ response.</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9</a:t>
            </a:fld>
            <a:endParaRPr lang="en-US"/>
          </a:p>
        </p:txBody>
      </p:sp>
    </p:spTree>
    <p:extLst>
      <p:ext uri="{BB962C8B-B14F-4D97-AF65-F5344CB8AC3E}">
        <p14:creationId xmlns:p14="http://schemas.microsoft.com/office/powerpoint/2010/main" val="980293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b="1" dirty="0"/>
              <a:t>Instructor Notes:</a:t>
            </a:r>
          </a:p>
          <a:p>
            <a:pPr marL="914400" lvl="0" indent="-298450" algn="l" rtl="0">
              <a:lnSpc>
                <a:spcPct val="115000"/>
              </a:lnSpc>
              <a:spcBef>
                <a:spcPts val="0"/>
              </a:spcBef>
              <a:spcAft>
                <a:spcPts val="0"/>
              </a:spcAft>
              <a:buClr>
                <a:schemeClr val="dk1"/>
              </a:buClr>
              <a:buSzPts val="1100"/>
              <a:buFont typeface="Calibri"/>
              <a:buChar char="●"/>
            </a:pPr>
            <a:r>
              <a:rPr lang="en-US" sz="1200" dirty="0"/>
              <a:t>Let students know you are going to do one more activity to help determine if they are humans, </a:t>
            </a:r>
            <a:r>
              <a:rPr lang="en-US" sz="1200" dirty="0" err="1"/>
              <a:t>econs</a:t>
            </a:r>
            <a:r>
              <a:rPr lang="en-US" sz="1200" dirty="0"/>
              <a:t>, or a mix of each, but this time with a short three question math quiz.</a:t>
            </a:r>
          </a:p>
          <a:p>
            <a:pPr marL="914400" lvl="0" indent="-298450" algn="l" rtl="0">
              <a:lnSpc>
                <a:spcPct val="115000"/>
              </a:lnSpc>
              <a:spcBef>
                <a:spcPts val="0"/>
              </a:spcBef>
              <a:spcAft>
                <a:spcPts val="0"/>
              </a:spcAft>
              <a:buClr>
                <a:schemeClr val="dk1"/>
              </a:buClr>
              <a:buSzPts val="1100"/>
              <a:buFont typeface="Calibri"/>
              <a:buChar char="●"/>
            </a:pPr>
            <a:r>
              <a:rPr lang="en-US" sz="1200" dirty="0"/>
              <a:t>Direct students to note their answers on a piece of paper or electronic document.</a:t>
            </a:r>
          </a:p>
          <a:p>
            <a:pPr marL="914400" lvl="0" indent="-298450" algn="l" rtl="0">
              <a:lnSpc>
                <a:spcPct val="115000"/>
              </a:lnSpc>
              <a:spcBef>
                <a:spcPts val="0"/>
              </a:spcBef>
              <a:spcAft>
                <a:spcPts val="0"/>
              </a:spcAft>
              <a:buClr>
                <a:schemeClr val="dk1"/>
              </a:buClr>
              <a:buSzPts val="1100"/>
              <a:buFont typeface="Calibri"/>
              <a:buChar char="●"/>
            </a:pPr>
            <a:r>
              <a:rPr lang="en-US" sz="1200" b="0" i="0" kern="1200">
                <a:solidFill>
                  <a:schemeClr val="tx1"/>
                </a:solidFill>
                <a:effectLst/>
                <a:latin typeface="+mn-lt"/>
                <a:ea typeface="+mn-ea"/>
                <a:cs typeface="+mn-cs"/>
              </a:rPr>
              <a:t>Click to reveal the questions and give the following instructions</a:t>
            </a:r>
            <a:r>
              <a:rPr lang="en-US" sz="1200"/>
              <a:t>: </a:t>
            </a:r>
            <a:r>
              <a:rPr lang="en-US" sz="1200" dirty="0"/>
              <a:t>“Here are several problems that vary in difficulty. Try to answer as many as you can. As soon as you are done, flip over your piece of paper or close your device.”</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10</a:t>
            </a:fld>
            <a:endParaRPr lang="en-US"/>
          </a:p>
        </p:txBody>
      </p:sp>
    </p:spTree>
    <p:extLst>
      <p:ext uri="{BB962C8B-B14F-4D97-AF65-F5344CB8AC3E}">
        <p14:creationId xmlns:p14="http://schemas.microsoft.com/office/powerpoint/2010/main" val="1296597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100" b="1" dirty="0"/>
              <a:t>Instructor Notes:</a:t>
            </a:r>
          </a:p>
          <a:p>
            <a:pPr marL="914400" lvl="0" indent="-298450" algn="l" rtl="0">
              <a:lnSpc>
                <a:spcPct val="115000"/>
              </a:lnSpc>
              <a:spcBef>
                <a:spcPts val="0"/>
              </a:spcBef>
              <a:spcAft>
                <a:spcPts val="0"/>
              </a:spcAft>
              <a:buClr>
                <a:schemeClr val="dk1"/>
              </a:buClr>
              <a:buSzPts val="1100"/>
              <a:buFont typeface="Calibri"/>
              <a:buChar char="●"/>
            </a:pPr>
            <a:r>
              <a:rPr lang="en-US" sz="1100" dirty="0"/>
              <a:t>Display the answers given by humans and </a:t>
            </a:r>
            <a:r>
              <a:rPr lang="en-US" sz="1100" dirty="0" err="1"/>
              <a:t>econs</a:t>
            </a:r>
            <a:r>
              <a:rPr lang="en-US" sz="1100" dirty="0"/>
              <a:t>. Ask students which they think are the correct answers (answer: the econ responses) and why (answer: because people that gave these answers took their time and completed the entire program rather than giving their gut, incorrect response).</a:t>
            </a:r>
          </a:p>
          <a:p>
            <a:pPr marL="914400" lvl="0" indent="-298450" algn="l" rtl="0">
              <a:lnSpc>
                <a:spcPct val="115000"/>
              </a:lnSpc>
              <a:spcBef>
                <a:spcPts val="0"/>
              </a:spcBef>
              <a:spcAft>
                <a:spcPts val="0"/>
              </a:spcAft>
              <a:buClr>
                <a:schemeClr val="dk1"/>
              </a:buClr>
              <a:buSzPts val="1100"/>
              <a:buFont typeface="Calibri"/>
              <a:buChar char="●"/>
            </a:pPr>
            <a:r>
              <a:rPr lang="en-US" sz="1100" dirty="0"/>
              <a:t>Inform students that these same questions have been answered by thousands of people and is called the Cognitive Reflection Test. It was developed by a Yale professor, Shane Frederick. Even students at very selective colleges (MIT, Yale, Harvard, and Princeton) frequently miss these questions.</a:t>
            </a:r>
          </a:p>
          <a:p>
            <a:pPr marL="914400" lvl="0" indent="-298450" algn="l" rtl="0">
              <a:lnSpc>
                <a:spcPct val="115000"/>
              </a:lnSpc>
              <a:spcBef>
                <a:spcPts val="0"/>
              </a:spcBef>
              <a:spcAft>
                <a:spcPts val="0"/>
              </a:spcAft>
              <a:buClr>
                <a:schemeClr val="dk1"/>
              </a:buClr>
              <a:buSzPts val="1100"/>
              <a:buFont typeface="Calibri"/>
              <a:buChar char="●"/>
            </a:pPr>
            <a:r>
              <a:rPr lang="en-US" sz="1100" dirty="0"/>
              <a:t>Ask students to consider how this “test” supports the idea that behavioral economics might be more reliable than traditional economic theory. (Answer: With this quiz, many students give the first, quick, automatic answer. They do not take the time to fully work out the problem (i.e. writing it down, checking to see if the answer they provide makes sense, etc.). Traditional economic theory assumes that people would take these steps, but behavioral economics takes into consideration that people do not approach every decision logically. )</a:t>
            </a:r>
          </a:p>
          <a:p>
            <a:pPr marL="914400" lvl="0" indent="-298450" algn="l" rtl="0">
              <a:lnSpc>
                <a:spcPct val="115000"/>
              </a:lnSpc>
              <a:spcBef>
                <a:spcPts val="0"/>
              </a:spcBef>
              <a:spcAft>
                <a:spcPts val="0"/>
              </a:spcAft>
              <a:buClr>
                <a:schemeClr val="dk1"/>
              </a:buClr>
              <a:buSzPts val="1100"/>
              <a:buFont typeface="Calibri"/>
              <a:buChar char="●"/>
            </a:pPr>
            <a:r>
              <a:rPr lang="en-US" sz="1100" dirty="0"/>
              <a:t>Challenge students to consider how this test might be adjusted to account for other factors that behavioral economists consider such as the impact other people can have on an individual’s decisions. If students struggle to answer, provide the following prompts:</a:t>
            </a:r>
          </a:p>
          <a:p>
            <a:pPr marL="1371600" lvl="1" indent="-298450" algn="l" rtl="0">
              <a:lnSpc>
                <a:spcPct val="115000"/>
              </a:lnSpc>
              <a:spcBef>
                <a:spcPts val="0"/>
              </a:spcBef>
              <a:spcAft>
                <a:spcPts val="0"/>
              </a:spcAft>
              <a:buClr>
                <a:schemeClr val="dk1"/>
              </a:buClr>
              <a:buSzPts val="1100"/>
              <a:buFont typeface="Calibri"/>
              <a:buChar char="○"/>
            </a:pPr>
            <a:r>
              <a:rPr lang="en-US" sz="1100" dirty="0"/>
              <a:t>Do you think your answers would have been different if:</a:t>
            </a:r>
          </a:p>
          <a:p>
            <a:pPr marL="1828800" lvl="2" indent="-298450" algn="l" rtl="0">
              <a:lnSpc>
                <a:spcPct val="115000"/>
              </a:lnSpc>
              <a:spcBef>
                <a:spcPts val="0"/>
              </a:spcBef>
              <a:spcAft>
                <a:spcPts val="0"/>
              </a:spcAft>
              <a:buClr>
                <a:schemeClr val="dk1"/>
              </a:buClr>
              <a:buSzPts val="1100"/>
              <a:buFont typeface="Calibri"/>
              <a:buChar char="■"/>
            </a:pPr>
            <a:r>
              <a:rPr lang="en-US" sz="1100" dirty="0"/>
              <a:t>I had asked everyone to come to the front of the class and write your answer on the board?</a:t>
            </a:r>
          </a:p>
          <a:p>
            <a:pPr marL="1828800" lvl="2" indent="-298450" algn="l" rtl="0">
              <a:lnSpc>
                <a:spcPct val="115000"/>
              </a:lnSpc>
              <a:spcBef>
                <a:spcPts val="0"/>
              </a:spcBef>
              <a:spcAft>
                <a:spcPts val="0"/>
              </a:spcAft>
              <a:buClr>
                <a:schemeClr val="dk1"/>
              </a:buClr>
              <a:buSzPts val="1100"/>
              <a:buFont typeface="Calibri"/>
              <a:buChar char="■"/>
            </a:pPr>
            <a:r>
              <a:rPr lang="en-US" sz="1100" dirty="0"/>
              <a:t>You had been given the wrong answer and then asked to say if it was right or wrong?</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11</a:t>
            </a:fld>
            <a:endParaRPr lang="en-US"/>
          </a:p>
        </p:txBody>
      </p:sp>
    </p:spTree>
    <p:extLst>
      <p:ext uri="{BB962C8B-B14F-4D97-AF65-F5344CB8AC3E}">
        <p14:creationId xmlns:p14="http://schemas.microsoft.com/office/powerpoint/2010/main" val="1390552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200" b="1" dirty="0"/>
              <a:t>Instructor Notes:</a:t>
            </a:r>
          </a:p>
          <a:p>
            <a:pPr marL="914400" lvl="0" indent="-298450" algn="l" rtl="0">
              <a:lnSpc>
                <a:spcPct val="115000"/>
              </a:lnSpc>
              <a:spcBef>
                <a:spcPts val="0"/>
              </a:spcBef>
              <a:spcAft>
                <a:spcPts val="0"/>
              </a:spcAft>
              <a:buClr>
                <a:schemeClr val="dk1"/>
              </a:buClr>
              <a:buSzPts val="1100"/>
              <a:buChar char="●"/>
            </a:pPr>
            <a:r>
              <a:rPr lang="en-US" sz="1200" dirty="0"/>
              <a:t>Invite students to complete a </a:t>
            </a:r>
            <a:r>
              <a:rPr lang="en-US" sz="1200" b="1" dirty="0"/>
              <a:t>3-2-1 Exit Slip</a:t>
            </a:r>
            <a:r>
              <a:rPr lang="en-US" sz="1200" dirty="0"/>
              <a:t>. This will help students summarize their learning and comprehension of the lesson.</a:t>
            </a:r>
          </a:p>
          <a:p>
            <a:pPr marL="914400" lvl="0" indent="-298450" algn="l" rtl="0">
              <a:lnSpc>
                <a:spcPct val="115000"/>
              </a:lnSpc>
              <a:spcBef>
                <a:spcPts val="0"/>
              </a:spcBef>
              <a:spcAft>
                <a:spcPts val="0"/>
              </a:spcAft>
              <a:buClr>
                <a:schemeClr val="dk1"/>
              </a:buClr>
              <a:buSzPts val="1100"/>
              <a:buChar char="●"/>
            </a:pPr>
            <a:r>
              <a:rPr lang="en-US" sz="1200" dirty="0"/>
              <a:t>After the lesson, review the students’ 3-2-1 Exit Slips and determine if there are any questions that need to be addressed in the next session as well as areas of student interest for further study.</a:t>
            </a:r>
          </a:p>
          <a:p>
            <a:pPr marL="0" lvl="0" indent="0" algn="l" rtl="0">
              <a:lnSpc>
                <a:spcPct val="115000"/>
              </a:lnSpc>
              <a:spcBef>
                <a:spcPts val="0"/>
              </a:spcBef>
              <a:spcAft>
                <a:spcPts val="0"/>
              </a:spcAft>
              <a:buNone/>
            </a:pPr>
            <a:endParaRPr lang="en-US" sz="1200"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12</a:t>
            </a:fld>
            <a:endParaRPr lang="en-US"/>
          </a:p>
        </p:txBody>
      </p:sp>
    </p:spTree>
    <p:extLst>
      <p:ext uri="{BB962C8B-B14F-4D97-AF65-F5344CB8AC3E}">
        <p14:creationId xmlns:p14="http://schemas.microsoft.com/office/powerpoint/2010/main" val="2254210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dirty="0"/>
              <a:t>Instructor Notes:</a:t>
            </a:r>
          </a:p>
          <a:p>
            <a:pPr marL="914400" lvl="0" indent="-298450" algn="l" rtl="0">
              <a:lnSpc>
                <a:spcPct val="115000"/>
              </a:lnSpc>
              <a:spcBef>
                <a:spcPts val="0"/>
              </a:spcBef>
              <a:spcAft>
                <a:spcPts val="0"/>
              </a:spcAft>
              <a:buClr>
                <a:schemeClr val="dk1"/>
              </a:buClr>
              <a:buSzPts val="1100"/>
              <a:buFont typeface="Calibri"/>
              <a:buChar char="●"/>
            </a:pPr>
            <a:r>
              <a:rPr lang="en-US" sz="1200" dirty="0"/>
              <a:t>Briefly review the key takeaways from session 1 and take a few moments to address any questions or misconceptions that were noted in your review of the </a:t>
            </a:r>
            <a:r>
              <a:rPr lang="en-US" sz="1200" b="1" dirty="0"/>
              <a:t>3-2-1 Exit Slips</a:t>
            </a:r>
            <a:r>
              <a:rPr lang="en-US" sz="1200" dirty="0"/>
              <a:t>.</a:t>
            </a:r>
          </a:p>
          <a:p>
            <a:pPr marL="914400" lvl="0" indent="-298450" algn="l" rtl="0">
              <a:lnSpc>
                <a:spcPct val="115000"/>
              </a:lnSpc>
              <a:spcBef>
                <a:spcPts val="0"/>
              </a:spcBef>
              <a:spcAft>
                <a:spcPts val="0"/>
              </a:spcAft>
              <a:buClr>
                <a:schemeClr val="dk1"/>
              </a:buClr>
              <a:buSzPts val="1100"/>
              <a:buFont typeface="Calibri"/>
              <a:buChar char="●"/>
            </a:pPr>
            <a:r>
              <a:rPr lang="en-US" sz="1200" dirty="0"/>
              <a:t>Inform students that economists frequently perform experiments to determine how people respond to a specific situation or choice. Tell students they will be working in small groups and making predictions about how people would respond in a specific situation or experiment.</a:t>
            </a:r>
          </a:p>
          <a:p>
            <a:pPr marL="914400" lvl="0" indent="-298450" algn="l" rtl="0">
              <a:lnSpc>
                <a:spcPct val="115000"/>
              </a:lnSpc>
              <a:spcBef>
                <a:spcPts val="0"/>
              </a:spcBef>
              <a:spcAft>
                <a:spcPts val="0"/>
              </a:spcAft>
              <a:buClr>
                <a:schemeClr val="dk1"/>
              </a:buClr>
              <a:buSzPts val="1100"/>
              <a:buFont typeface="Calibri"/>
              <a:buChar char="●"/>
            </a:pPr>
            <a:r>
              <a:rPr lang="en-US" sz="1200" dirty="0"/>
              <a:t>Divide students into small groups of two to three students and distribute a copy of </a:t>
            </a:r>
            <a:r>
              <a:rPr lang="en-US" sz="1200" b="1" dirty="0"/>
              <a:t>Think Like an Economist </a:t>
            </a:r>
            <a:r>
              <a:rPr lang="en-US" sz="1200" dirty="0"/>
              <a:t>to each student. Determine which groups will consider each scenario. It is okay for more than one group to examine a given experiment.</a:t>
            </a:r>
          </a:p>
          <a:p>
            <a:pPr marL="914400" lvl="0" indent="-298450" algn="l" rtl="0">
              <a:lnSpc>
                <a:spcPct val="115000"/>
              </a:lnSpc>
              <a:spcBef>
                <a:spcPts val="0"/>
              </a:spcBef>
              <a:spcAft>
                <a:spcPts val="0"/>
              </a:spcAft>
              <a:buClr>
                <a:schemeClr val="dk1"/>
              </a:buClr>
              <a:buSzPts val="1100"/>
              <a:buFont typeface="Calibri"/>
              <a:buChar char="●"/>
            </a:pPr>
            <a:r>
              <a:rPr lang="en-US" sz="1200" dirty="0"/>
              <a:t>Allow time for students to read and discuss their experiment and make predictions.</a:t>
            </a:r>
          </a:p>
          <a:p>
            <a:pPr marL="914400" lvl="0" indent="-298450" algn="l" rtl="0">
              <a:lnSpc>
                <a:spcPct val="115000"/>
              </a:lnSpc>
              <a:spcBef>
                <a:spcPts val="0"/>
              </a:spcBef>
              <a:spcAft>
                <a:spcPts val="0"/>
              </a:spcAft>
              <a:buClr>
                <a:schemeClr val="dk1"/>
              </a:buClr>
              <a:buSzPts val="1100"/>
              <a:buFont typeface="Calibri"/>
              <a:buChar char="●"/>
            </a:pPr>
            <a:r>
              <a:rPr lang="en-US" sz="1200" dirty="0"/>
              <a:t>Invite students to pair with another small group to compare their scenarios and predictions. Encourage students to confirm or supportively challenge the other group on their predictions.</a:t>
            </a:r>
          </a:p>
          <a:p>
            <a:pPr marL="914400" lvl="0" indent="-298450" algn="l" rtl="0">
              <a:lnSpc>
                <a:spcPct val="115000"/>
              </a:lnSpc>
              <a:spcBef>
                <a:spcPts val="0"/>
              </a:spcBef>
              <a:spcAft>
                <a:spcPts val="0"/>
              </a:spcAft>
              <a:buClr>
                <a:schemeClr val="dk1"/>
              </a:buClr>
              <a:buSzPts val="1100"/>
              <a:buFont typeface="Calibri"/>
              <a:buChar char="●"/>
            </a:pPr>
            <a:r>
              <a:rPr lang="en-US" sz="1200" dirty="0"/>
              <a:t>While students work, hang each of the </a:t>
            </a:r>
            <a:r>
              <a:rPr lang="en-US" sz="1200" b="1" dirty="0"/>
              <a:t>Behavioral Economics Theories</a:t>
            </a:r>
            <a:r>
              <a:rPr lang="en-US" sz="1200" dirty="0"/>
              <a:t> around the room.</a:t>
            </a:r>
          </a:p>
          <a:p>
            <a:pPr marL="0" lvl="0" indent="0" algn="l" rtl="0">
              <a:spcBef>
                <a:spcPts val="0"/>
              </a:spcBef>
              <a:spcAft>
                <a:spcPts val="0"/>
              </a:spcAft>
              <a:buNone/>
            </a:pPr>
            <a:endParaRPr lang="en-US" sz="1200"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13</a:t>
            </a:fld>
            <a:endParaRPr lang="en-US"/>
          </a:p>
        </p:txBody>
      </p:sp>
    </p:spTree>
    <p:extLst>
      <p:ext uri="{BB962C8B-B14F-4D97-AF65-F5344CB8AC3E}">
        <p14:creationId xmlns:p14="http://schemas.microsoft.com/office/powerpoint/2010/main" val="356792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200" b="1" dirty="0"/>
              <a:t>Instructor Notes:</a:t>
            </a:r>
          </a:p>
          <a:p>
            <a:pPr marL="914400" lvl="0" indent="-298450" algn="l" rtl="0">
              <a:lnSpc>
                <a:spcPct val="115000"/>
              </a:lnSpc>
              <a:spcBef>
                <a:spcPts val="0"/>
              </a:spcBef>
              <a:spcAft>
                <a:spcPts val="0"/>
              </a:spcAft>
              <a:buClr>
                <a:schemeClr val="dk1"/>
              </a:buClr>
              <a:buSzPts val="1100"/>
              <a:buFont typeface="Calibri"/>
              <a:buChar char="●"/>
            </a:pPr>
            <a:r>
              <a:rPr lang="en-US" sz="1200" dirty="0"/>
              <a:t>Let students know that each of the </a:t>
            </a:r>
            <a:r>
              <a:rPr lang="en-US" sz="1200" b="1" dirty="0"/>
              <a:t>Behavioral Economic Theories </a:t>
            </a:r>
            <a:r>
              <a:rPr lang="en-US" sz="1200" dirty="0"/>
              <a:t>hung around the room depicts one or more theories from behavioral economics.</a:t>
            </a:r>
          </a:p>
          <a:p>
            <a:pPr marL="914400" lvl="0" indent="-298450" algn="l" rtl="0">
              <a:lnSpc>
                <a:spcPct val="115000"/>
              </a:lnSpc>
              <a:spcBef>
                <a:spcPts val="0"/>
              </a:spcBef>
              <a:spcAft>
                <a:spcPts val="0"/>
              </a:spcAft>
              <a:buClr>
                <a:schemeClr val="dk1"/>
              </a:buClr>
              <a:buSzPts val="1100"/>
              <a:buFont typeface="Calibri"/>
              <a:buChar char="●"/>
            </a:pPr>
            <a:r>
              <a:rPr lang="en-US" sz="1200" dirty="0"/>
              <a:t>Invite students to take a “gallery walk” around the room, reading each description. Challenge them to match the theory to the scenarios from </a:t>
            </a:r>
            <a:r>
              <a:rPr lang="en-US" sz="1200" b="1" dirty="0"/>
              <a:t>Think Like an Economist </a:t>
            </a:r>
            <a:r>
              <a:rPr lang="en-US" sz="1200" dirty="0"/>
              <a:t>and note the theory or theories in the margins next to each scenario</a:t>
            </a:r>
            <a:r>
              <a:rPr lang="en-US" sz="1200" b="1" dirty="0"/>
              <a:t>.</a:t>
            </a:r>
          </a:p>
          <a:p>
            <a:pPr marL="0" lvl="0" indent="0" algn="l" rtl="0">
              <a:lnSpc>
                <a:spcPct val="115000"/>
              </a:lnSpc>
              <a:spcBef>
                <a:spcPts val="0"/>
              </a:spcBef>
              <a:spcAft>
                <a:spcPts val="0"/>
              </a:spcAft>
              <a:buNone/>
            </a:pPr>
            <a:endParaRPr lang="en-US" sz="1200" b="1"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14</a:t>
            </a:fld>
            <a:endParaRPr lang="en-US"/>
          </a:p>
        </p:txBody>
      </p:sp>
    </p:spTree>
    <p:extLst>
      <p:ext uri="{BB962C8B-B14F-4D97-AF65-F5344CB8AC3E}">
        <p14:creationId xmlns:p14="http://schemas.microsoft.com/office/powerpoint/2010/main" val="3551408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b="1" dirty="0"/>
              <a:t>Instructor Notes:</a:t>
            </a:r>
          </a:p>
          <a:p>
            <a:pPr marL="457200" lvl="0" indent="-298450" algn="l" rtl="0">
              <a:spcBef>
                <a:spcPts val="0"/>
              </a:spcBef>
              <a:spcAft>
                <a:spcPts val="0"/>
              </a:spcAft>
              <a:buClr>
                <a:schemeClr val="dk1"/>
              </a:buClr>
              <a:buSzPts val="1100"/>
              <a:buChar char="●"/>
            </a:pPr>
            <a:r>
              <a:rPr lang="en-US" sz="1200" dirty="0"/>
              <a:t>Ask students whose groups had this scenario to share their predictions and a highlight of their discussion. </a:t>
            </a:r>
          </a:p>
          <a:p>
            <a:pPr marL="457200" lvl="0" indent="-298450" algn="l" rtl="0">
              <a:spcBef>
                <a:spcPts val="0"/>
              </a:spcBef>
              <a:spcAft>
                <a:spcPts val="0"/>
              </a:spcAft>
              <a:buClr>
                <a:schemeClr val="dk1"/>
              </a:buClr>
              <a:buSzPts val="1100"/>
              <a:buChar char="●"/>
            </a:pPr>
            <a:r>
              <a:rPr lang="en-US" sz="1200" dirty="0"/>
              <a:t>Click to display the behavioral economics theory: herding </a:t>
            </a:r>
          </a:p>
          <a:p>
            <a:pPr marL="457200" lvl="0" indent="-298450" algn="l" rtl="0">
              <a:spcBef>
                <a:spcPts val="0"/>
              </a:spcBef>
              <a:spcAft>
                <a:spcPts val="0"/>
              </a:spcAft>
              <a:buClr>
                <a:schemeClr val="dk1"/>
              </a:buClr>
              <a:buSzPts val="1100"/>
              <a:buChar char="●"/>
            </a:pPr>
            <a:r>
              <a:rPr lang="en-US" sz="1200" dirty="0"/>
              <a:t>Ask how many students correctly identified the theory for this scenario. </a:t>
            </a:r>
          </a:p>
          <a:p>
            <a:pPr marL="457200" lvl="0" indent="-298450" algn="l" rtl="0">
              <a:spcBef>
                <a:spcPts val="0"/>
              </a:spcBef>
              <a:spcAft>
                <a:spcPts val="0"/>
              </a:spcAft>
              <a:buClr>
                <a:schemeClr val="dk1"/>
              </a:buClr>
              <a:buSzPts val="1100"/>
              <a:buChar char="●"/>
            </a:pPr>
            <a:r>
              <a:rPr lang="en-US" sz="1200" dirty="0"/>
              <a:t>Click to display the graph. Discuss why people might eat more when additional people are with them.</a:t>
            </a:r>
          </a:p>
          <a:p>
            <a:pPr marL="457200" lvl="0" indent="-298450" algn="l" rtl="0">
              <a:spcBef>
                <a:spcPts val="0"/>
              </a:spcBef>
              <a:spcAft>
                <a:spcPts val="0"/>
              </a:spcAft>
              <a:buClr>
                <a:schemeClr val="dk1"/>
              </a:buClr>
              <a:buSzPts val="1100"/>
              <a:buChar char="●"/>
            </a:pPr>
            <a:r>
              <a:rPr lang="en-US" sz="1200" dirty="0"/>
              <a:t>Challenge students to consider how knowing this information might influence someone who is trying to lose weight.</a:t>
            </a:r>
          </a:p>
          <a:p>
            <a:pPr marL="457200" lvl="0" indent="-298450" algn="l" rtl="0">
              <a:spcBef>
                <a:spcPts val="0"/>
              </a:spcBef>
              <a:spcAft>
                <a:spcPts val="0"/>
              </a:spcAft>
              <a:buClr>
                <a:schemeClr val="dk1"/>
              </a:buClr>
              <a:buSzPts val="1100"/>
              <a:buChar char="●"/>
            </a:pPr>
            <a:r>
              <a:rPr lang="en-US" sz="1200" dirty="0"/>
              <a:t>(Note: Herding is explored in even greater detail in another lesson.)</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Source: Experiment by John DeCastro as described in </a:t>
            </a:r>
            <a:r>
              <a:rPr lang="en-US" sz="1200" i="1" dirty="0"/>
              <a:t>Mindless Eating </a:t>
            </a:r>
            <a:r>
              <a:rPr lang="en-US" sz="1200" dirty="0"/>
              <a:t>by Brian </a:t>
            </a:r>
            <a:r>
              <a:rPr lang="en-US" sz="1200" dirty="0" err="1"/>
              <a:t>Wankink</a:t>
            </a:r>
            <a:r>
              <a:rPr lang="en-US" sz="1200" dirty="0"/>
              <a:t>, Ph.D. (Bantam Dell, 2006)</a:t>
            </a:r>
          </a:p>
        </p:txBody>
      </p:sp>
      <p:sp>
        <p:nvSpPr>
          <p:cNvPr id="4" name="Slide Number Placeholder 3"/>
          <p:cNvSpPr>
            <a:spLocks noGrp="1"/>
          </p:cNvSpPr>
          <p:nvPr>
            <p:ph type="sldNum" sz="quarter" idx="5"/>
          </p:nvPr>
        </p:nvSpPr>
        <p:spPr/>
        <p:txBody>
          <a:bodyPr/>
          <a:lstStyle/>
          <a:p>
            <a:fld id="{1BCEF493-EB7F-8246-859E-EACAE6E1125D}" type="slidenum">
              <a:rPr lang="en-US" smtClean="0"/>
              <a:t>15</a:t>
            </a:fld>
            <a:endParaRPr lang="en-US"/>
          </a:p>
        </p:txBody>
      </p:sp>
    </p:spTree>
    <p:extLst>
      <p:ext uri="{BB962C8B-B14F-4D97-AF65-F5344CB8AC3E}">
        <p14:creationId xmlns:p14="http://schemas.microsoft.com/office/powerpoint/2010/main" val="1230024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200" b="1" dirty="0"/>
              <a:t>Instructor Notes:</a:t>
            </a:r>
          </a:p>
          <a:p>
            <a:pPr marL="457200" lvl="0" indent="-298450" algn="l" rtl="0">
              <a:lnSpc>
                <a:spcPct val="115000"/>
              </a:lnSpc>
              <a:spcBef>
                <a:spcPts val="0"/>
              </a:spcBef>
              <a:spcAft>
                <a:spcPts val="0"/>
              </a:spcAft>
              <a:buSzPts val="1100"/>
              <a:buChar char="●"/>
            </a:pPr>
            <a:r>
              <a:rPr lang="en-US" sz="1200" dirty="0"/>
              <a:t>Share with students how traditional economic theory explains retirement savings. It is assumed that people will calculate how much money they will need in retirement, how long they expect to need that money, and then save enough over time to live comfortably when they stop earning a regular income. </a:t>
            </a:r>
          </a:p>
          <a:p>
            <a:pPr marL="457200" lvl="0" indent="-298450" algn="l" rtl="0">
              <a:lnSpc>
                <a:spcPct val="115000"/>
              </a:lnSpc>
              <a:spcBef>
                <a:spcPts val="0"/>
              </a:spcBef>
              <a:spcAft>
                <a:spcPts val="0"/>
              </a:spcAft>
              <a:buSzPts val="1100"/>
              <a:buChar char="●"/>
            </a:pPr>
            <a:r>
              <a:rPr lang="en-US" sz="1200" dirty="0"/>
              <a:t>In reality, many people do not save as often or as much as they feel they should for retirement. In most cases when presented with the choice to “opt- out” of a retirement plan rather than an “opt-in” version, more people will end up saving.</a:t>
            </a:r>
          </a:p>
          <a:p>
            <a:pPr marL="457200" lvl="0" indent="-298450" algn="l" rtl="0">
              <a:lnSpc>
                <a:spcPct val="115000"/>
              </a:lnSpc>
              <a:spcBef>
                <a:spcPts val="0"/>
              </a:spcBef>
              <a:spcAft>
                <a:spcPts val="0"/>
              </a:spcAft>
              <a:buSzPts val="1100"/>
              <a:buChar char="●"/>
            </a:pPr>
            <a:r>
              <a:rPr lang="en-US" sz="1200" dirty="0"/>
              <a:t>Click to reveal Status Quo Bias as the behavioral economic theory behind this scenario. </a:t>
            </a:r>
          </a:p>
          <a:p>
            <a:pPr marL="457200" lvl="0" indent="-298450" algn="l" rtl="0">
              <a:lnSpc>
                <a:spcPct val="115000"/>
              </a:lnSpc>
              <a:spcBef>
                <a:spcPts val="0"/>
              </a:spcBef>
              <a:spcAft>
                <a:spcPts val="0"/>
              </a:spcAft>
              <a:buSzPts val="1100"/>
              <a:buChar char="●"/>
            </a:pPr>
            <a:r>
              <a:rPr lang="en-US" sz="1200" dirty="0"/>
              <a:t>Ask students if any are familiar with Newton’s 1st Law of Physics, in particular, the portion that says an object at rest will remain at rest. Challenge students to compare the Status Quo Bias and Newton’s 1st Law. </a:t>
            </a:r>
          </a:p>
          <a:p>
            <a:pPr marL="457200" lvl="0" indent="-298450" algn="l" rtl="0">
              <a:lnSpc>
                <a:spcPct val="115000"/>
              </a:lnSpc>
              <a:spcBef>
                <a:spcPts val="0"/>
              </a:spcBef>
              <a:spcAft>
                <a:spcPts val="0"/>
              </a:spcAft>
              <a:buSzPts val="1100"/>
              <a:buChar char="●"/>
            </a:pPr>
            <a:r>
              <a:rPr lang="en-US" sz="1200" dirty="0"/>
              <a:t>(Note: The theory of decision paralysis is also at play in this scenario. It will be explored in another lesson.)</a:t>
            </a:r>
          </a:p>
          <a:p>
            <a:pPr marL="0" lvl="0" indent="0" algn="l" rtl="0">
              <a:lnSpc>
                <a:spcPct val="115000"/>
              </a:lnSpc>
              <a:spcBef>
                <a:spcPts val="0"/>
              </a:spcBef>
              <a:spcAft>
                <a:spcPts val="0"/>
              </a:spcAft>
              <a:buNone/>
            </a:pPr>
            <a:endParaRPr lang="en-US" sz="1200" dirty="0"/>
          </a:p>
          <a:p>
            <a:pPr marL="0" lvl="0" indent="0" algn="l" rtl="0">
              <a:spcBef>
                <a:spcPts val="0"/>
              </a:spcBef>
              <a:spcAft>
                <a:spcPts val="0"/>
              </a:spcAft>
              <a:buClr>
                <a:schemeClr val="dk1"/>
              </a:buClr>
              <a:buSzPts val="1100"/>
              <a:buFont typeface="Arial"/>
              <a:buNone/>
            </a:pPr>
            <a:r>
              <a:rPr lang="en-US" sz="1200" dirty="0"/>
              <a:t>Source: Adapted from </a:t>
            </a:r>
            <a:r>
              <a:rPr lang="en-US" sz="1200" i="1" dirty="0"/>
              <a:t>Nudge: improving Decisions about Health, Wealth, and Happiness </a:t>
            </a:r>
            <a:r>
              <a:rPr lang="en-US" sz="1200" dirty="0"/>
              <a:t>by Richard H. Thaler and Cass R. Sunstein (Penguin Group, 2009)</a:t>
            </a:r>
          </a:p>
        </p:txBody>
      </p:sp>
      <p:sp>
        <p:nvSpPr>
          <p:cNvPr id="4" name="Slide Number Placeholder 3"/>
          <p:cNvSpPr>
            <a:spLocks noGrp="1"/>
          </p:cNvSpPr>
          <p:nvPr>
            <p:ph type="sldNum" sz="quarter" idx="5"/>
          </p:nvPr>
        </p:nvSpPr>
        <p:spPr/>
        <p:txBody>
          <a:bodyPr/>
          <a:lstStyle/>
          <a:p>
            <a:fld id="{1BCEF493-EB7F-8246-859E-EACAE6E1125D}" type="slidenum">
              <a:rPr lang="en-US" smtClean="0"/>
              <a:t>16</a:t>
            </a:fld>
            <a:endParaRPr lang="en-US"/>
          </a:p>
        </p:txBody>
      </p:sp>
    </p:spTree>
    <p:extLst>
      <p:ext uri="{BB962C8B-B14F-4D97-AF65-F5344CB8AC3E}">
        <p14:creationId xmlns:p14="http://schemas.microsoft.com/office/powerpoint/2010/main" val="1271291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200" b="1" dirty="0"/>
              <a:t>Instructor Notes:</a:t>
            </a:r>
          </a:p>
          <a:p>
            <a:pPr marL="457200" lvl="0" indent="-298450" algn="l" rtl="0">
              <a:spcBef>
                <a:spcPts val="0"/>
              </a:spcBef>
              <a:spcAft>
                <a:spcPts val="0"/>
              </a:spcAft>
              <a:buClr>
                <a:schemeClr val="dk1"/>
              </a:buClr>
              <a:buSzPts val="1100"/>
              <a:buChar char="●"/>
            </a:pPr>
            <a:r>
              <a:rPr lang="en-US" sz="1200" dirty="0"/>
              <a:t>Ask students whose groups had this scenario to share their predictions and a highlight of their discussion. </a:t>
            </a:r>
          </a:p>
          <a:p>
            <a:pPr marL="457200" lvl="0" indent="-298450" algn="l" rtl="0">
              <a:spcBef>
                <a:spcPts val="0"/>
              </a:spcBef>
              <a:spcAft>
                <a:spcPts val="0"/>
              </a:spcAft>
              <a:buClr>
                <a:schemeClr val="dk1"/>
              </a:buClr>
              <a:buSzPts val="1100"/>
              <a:buChar char="●"/>
            </a:pPr>
            <a:r>
              <a:rPr lang="en-US" sz="1200" dirty="0"/>
              <a:t>Click to display the behavioral economics theory: Sunk Costs. Discuss how this theory applies to the scenario. </a:t>
            </a:r>
          </a:p>
          <a:p>
            <a:pPr marL="457200" lvl="0" indent="-298450" algn="l" rtl="0">
              <a:spcBef>
                <a:spcPts val="0"/>
              </a:spcBef>
              <a:spcAft>
                <a:spcPts val="0"/>
              </a:spcAft>
              <a:buClr>
                <a:schemeClr val="dk1"/>
              </a:buClr>
              <a:buSzPts val="1100"/>
              <a:buChar char="●"/>
            </a:pPr>
            <a:r>
              <a:rPr lang="en-US" sz="1200" dirty="0"/>
              <a:t>Challenge students to describe a time they have been influenced by sunk costs in the past or a situation in which sunk costs might influence them in the future.</a:t>
            </a:r>
          </a:p>
          <a:p>
            <a:pPr marL="457200" lvl="0" indent="-298450" algn="l" rtl="0">
              <a:spcBef>
                <a:spcPts val="0"/>
              </a:spcBef>
              <a:spcAft>
                <a:spcPts val="0"/>
              </a:spcAft>
              <a:buClr>
                <a:schemeClr val="dk1"/>
              </a:buClr>
              <a:buSzPts val="1100"/>
              <a:buChar char="●"/>
            </a:pPr>
            <a:r>
              <a:rPr lang="en-US" sz="1200" dirty="0"/>
              <a:t>(Note: The theories of loss aversion and anchoring is also at play in this scenario. Each will be explored in future lessons.)</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Source: Adapted from an experiment by Hal </a:t>
            </a:r>
            <a:r>
              <a:rPr lang="en-US" sz="1200" dirty="0" err="1"/>
              <a:t>Arkes</a:t>
            </a:r>
            <a:r>
              <a:rPr lang="en-US" sz="1200" dirty="0"/>
              <a:t> and Catherine Blumer as described in </a:t>
            </a:r>
            <a:r>
              <a:rPr lang="en-US" sz="1200" i="1" dirty="0"/>
              <a:t>Dollars and Sense</a:t>
            </a:r>
            <a:r>
              <a:rPr lang="en-US" sz="1200" dirty="0"/>
              <a:t> by Dan </a:t>
            </a:r>
            <a:r>
              <a:rPr lang="en-US" sz="1200" dirty="0" err="1"/>
              <a:t>Ariely</a:t>
            </a:r>
            <a:r>
              <a:rPr lang="en-US" sz="1200" dirty="0"/>
              <a:t> and Jeff Kreisler (Harper Collins, 2017)</a:t>
            </a:r>
          </a:p>
        </p:txBody>
      </p:sp>
      <p:sp>
        <p:nvSpPr>
          <p:cNvPr id="4" name="Slide Number Placeholder 3"/>
          <p:cNvSpPr>
            <a:spLocks noGrp="1"/>
          </p:cNvSpPr>
          <p:nvPr>
            <p:ph type="sldNum" sz="quarter" idx="5"/>
          </p:nvPr>
        </p:nvSpPr>
        <p:spPr/>
        <p:txBody>
          <a:bodyPr/>
          <a:lstStyle/>
          <a:p>
            <a:fld id="{1BCEF493-EB7F-8246-859E-EACAE6E1125D}" type="slidenum">
              <a:rPr lang="en-US" smtClean="0"/>
              <a:t>17</a:t>
            </a:fld>
            <a:endParaRPr lang="en-US"/>
          </a:p>
        </p:txBody>
      </p:sp>
    </p:spTree>
    <p:extLst>
      <p:ext uri="{BB962C8B-B14F-4D97-AF65-F5344CB8AC3E}">
        <p14:creationId xmlns:p14="http://schemas.microsoft.com/office/powerpoint/2010/main" val="3874651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b="1" dirty="0"/>
              <a:t>Instructor Notes:</a:t>
            </a:r>
            <a:endParaRPr lang="en-US" dirty="0"/>
          </a:p>
          <a:p>
            <a:pPr marL="457200" lvl="0" indent="-298450" algn="l" rtl="0">
              <a:spcBef>
                <a:spcPts val="0"/>
              </a:spcBef>
              <a:spcAft>
                <a:spcPts val="0"/>
              </a:spcAft>
              <a:buSzPts val="1100"/>
              <a:buChar char="●"/>
            </a:pPr>
            <a:r>
              <a:rPr lang="en-US" sz="1200" dirty="0"/>
              <a:t>Ask students whose groups had this scenario to share their predictions and a highlight of their discussion. </a:t>
            </a:r>
          </a:p>
          <a:p>
            <a:pPr marL="457200" lvl="0" indent="-298450" algn="l" rtl="0">
              <a:spcBef>
                <a:spcPts val="0"/>
              </a:spcBef>
              <a:spcAft>
                <a:spcPts val="0"/>
              </a:spcAft>
              <a:buClr>
                <a:schemeClr val="dk1"/>
              </a:buClr>
              <a:buSzPts val="1100"/>
              <a:buChar char="●"/>
            </a:pPr>
            <a:r>
              <a:rPr lang="en-US" sz="1200" dirty="0"/>
              <a:t>For students unfamiliar with this sports example, explain that this scenario describes what is often called the “hot-hand theory.” The premise is that a player who has made numerous shots will continue to do so. </a:t>
            </a:r>
          </a:p>
          <a:p>
            <a:pPr marL="457200" lvl="0" indent="-298450" algn="l" rtl="0">
              <a:spcBef>
                <a:spcPts val="0"/>
              </a:spcBef>
              <a:spcAft>
                <a:spcPts val="0"/>
              </a:spcAft>
              <a:buClr>
                <a:schemeClr val="dk1"/>
              </a:buClr>
              <a:buSzPts val="1100"/>
              <a:buChar char="●"/>
            </a:pPr>
            <a:r>
              <a:rPr lang="en-US" sz="1200" dirty="0"/>
              <a:t>Share that this has been disproven, however, in a variety of experiments. </a:t>
            </a:r>
          </a:p>
          <a:p>
            <a:pPr marL="457200" lvl="0" indent="-298450" algn="l" rtl="0">
              <a:spcBef>
                <a:spcPts val="0"/>
              </a:spcBef>
              <a:spcAft>
                <a:spcPts val="0"/>
              </a:spcAft>
              <a:buClr>
                <a:schemeClr val="dk1"/>
              </a:buClr>
              <a:buSzPts val="1100"/>
              <a:buChar char="●"/>
            </a:pPr>
            <a:r>
              <a:rPr lang="en-US" sz="1200" dirty="0"/>
              <a:t>Compare the phenomenon to one with which students may be more familiar — flipping pennies. Some people have a hard time believing that the odds of a coin landing on tails after landing on heads three times in a row is still 50% or 1 in 2. The past event doesn’t influence the current one. </a:t>
            </a:r>
          </a:p>
          <a:p>
            <a:pPr marL="457200" lvl="0" indent="-298450" algn="l" rtl="0">
              <a:spcBef>
                <a:spcPts val="0"/>
              </a:spcBef>
              <a:spcAft>
                <a:spcPts val="0"/>
              </a:spcAft>
              <a:buSzPts val="1100"/>
              <a:buChar char="●"/>
            </a:pPr>
            <a:r>
              <a:rPr lang="en-US" sz="1200" dirty="0"/>
              <a:t>Click to display the behavioral economics theory: Misconception of Randomness. Discuss how this applies to the scenario.  </a:t>
            </a:r>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Source: Experiments by Conley, </a:t>
            </a:r>
            <a:r>
              <a:rPr lang="en-US" sz="1200" dirty="0" err="1"/>
              <a:t>Gilkovich</a:t>
            </a:r>
            <a:r>
              <a:rPr lang="en-US" sz="1200" dirty="0"/>
              <a:t>, and Koehler as described in </a:t>
            </a:r>
            <a:r>
              <a:rPr lang="en-US" sz="1200" i="1" dirty="0"/>
              <a:t>Nudge: improving Decisions about Health, Wealth, and Happiness </a:t>
            </a:r>
            <a:r>
              <a:rPr lang="en-US" sz="1200" dirty="0"/>
              <a:t>by Richard H. Thaler and Cass R. Sunstein (Penguin Group, 2009)</a:t>
            </a:r>
          </a:p>
        </p:txBody>
      </p:sp>
      <p:sp>
        <p:nvSpPr>
          <p:cNvPr id="4" name="Slide Number Placeholder 3"/>
          <p:cNvSpPr>
            <a:spLocks noGrp="1"/>
          </p:cNvSpPr>
          <p:nvPr>
            <p:ph type="sldNum" sz="quarter" idx="5"/>
          </p:nvPr>
        </p:nvSpPr>
        <p:spPr/>
        <p:txBody>
          <a:bodyPr/>
          <a:lstStyle/>
          <a:p>
            <a:fld id="{1BCEF493-EB7F-8246-859E-EACAE6E1125D}" type="slidenum">
              <a:rPr lang="en-US" smtClean="0"/>
              <a:t>18</a:t>
            </a:fld>
            <a:endParaRPr lang="en-US"/>
          </a:p>
        </p:txBody>
      </p:sp>
    </p:spTree>
    <p:extLst>
      <p:ext uri="{BB962C8B-B14F-4D97-AF65-F5344CB8AC3E}">
        <p14:creationId xmlns:p14="http://schemas.microsoft.com/office/powerpoint/2010/main" val="2055481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a:t>
            </a:fld>
            <a:endParaRPr lang="en-US"/>
          </a:p>
        </p:txBody>
      </p:sp>
    </p:spTree>
    <p:extLst>
      <p:ext uri="{BB962C8B-B14F-4D97-AF65-F5344CB8AC3E}">
        <p14:creationId xmlns:p14="http://schemas.microsoft.com/office/powerpoint/2010/main" val="928496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dirty="0"/>
              <a:t>Instructor Notes:</a:t>
            </a:r>
          </a:p>
          <a:p>
            <a:pPr marL="914400" lvl="0" indent="-298450" algn="l" rtl="0">
              <a:lnSpc>
                <a:spcPct val="115000"/>
              </a:lnSpc>
              <a:spcBef>
                <a:spcPts val="0"/>
              </a:spcBef>
              <a:spcAft>
                <a:spcPts val="0"/>
              </a:spcAft>
              <a:buClr>
                <a:schemeClr val="dk1"/>
              </a:buClr>
              <a:buSzPts val="1100"/>
              <a:buChar char="●"/>
            </a:pPr>
            <a:r>
              <a:rPr lang="en-US" sz="1200" dirty="0"/>
              <a:t>Challenge students to create a scenario based on one of the four theories presented.</a:t>
            </a:r>
          </a:p>
          <a:p>
            <a:pPr marL="914400" lvl="0" indent="-298450" algn="l" rtl="0">
              <a:lnSpc>
                <a:spcPct val="115000"/>
              </a:lnSpc>
              <a:spcBef>
                <a:spcPts val="0"/>
              </a:spcBef>
              <a:spcAft>
                <a:spcPts val="0"/>
              </a:spcAft>
              <a:buClr>
                <a:schemeClr val="dk1"/>
              </a:buClr>
              <a:buSzPts val="1100"/>
              <a:buChar char="●"/>
            </a:pPr>
            <a:r>
              <a:rPr lang="en-US" sz="1200" dirty="0"/>
              <a:t>Allow time for students to develop and/or write down their scenario.</a:t>
            </a:r>
          </a:p>
          <a:p>
            <a:pPr marL="914400" lvl="0" indent="-298450" algn="l" rtl="0">
              <a:lnSpc>
                <a:spcPct val="115000"/>
              </a:lnSpc>
              <a:spcBef>
                <a:spcPts val="0"/>
              </a:spcBef>
              <a:spcAft>
                <a:spcPts val="0"/>
              </a:spcAft>
              <a:buClr>
                <a:schemeClr val="dk1"/>
              </a:buClr>
              <a:buSzPts val="1100"/>
              <a:buChar char="●"/>
            </a:pPr>
            <a:r>
              <a:rPr lang="en-US" sz="1200" dirty="0"/>
              <a:t>Encourage students to share their scenarios while other students offer opinions on how they predict people will respond.</a:t>
            </a:r>
          </a:p>
        </p:txBody>
      </p:sp>
      <p:sp>
        <p:nvSpPr>
          <p:cNvPr id="4" name="Slide Number Placeholder 3"/>
          <p:cNvSpPr>
            <a:spLocks noGrp="1"/>
          </p:cNvSpPr>
          <p:nvPr>
            <p:ph type="sldNum" sz="quarter" idx="5"/>
          </p:nvPr>
        </p:nvSpPr>
        <p:spPr/>
        <p:txBody>
          <a:bodyPr/>
          <a:lstStyle/>
          <a:p>
            <a:fld id="{1BCEF493-EB7F-8246-859E-EACAE6E1125D}" type="slidenum">
              <a:rPr lang="en-US" smtClean="0"/>
              <a:t>19</a:t>
            </a:fld>
            <a:endParaRPr lang="en-US"/>
          </a:p>
        </p:txBody>
      </p:sp>
    </p:spTree>
    <p:extLst>
      <p:ext uri="{BB962C8B-B14F-4D97-AF65-F5344CB8AC3E}">
        <p14:creationId xmlns:p14="http://schemas.microsoft.com/office/powerpoint/2010/main" val="2719398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Instructor Notes:</a:t>
            </a:r>
            <a:endParaRPr lang="en-US" dirty="0"/>
          </a:p>
          <a:p>
            <a:pPr marL="457200" lvl="0" indent="-298450" algn="l" rtl="0">
              <a:spcBef>
                <a:spcPts val="0"/>
              </a:spcBef>
              <a:spcAft>
                <a:spcPts val="0"/>
              </a:spcAft>
              <a:buSzPts val="1100"/>
              <a:buChar char="●"/>
            </a:pPr>
            <a:r>
              <a:rPr lang="en-US" sz="1200" dirty="0"/>
              <a:t>Introduce the Behavioral Economics at Work activity. Decide if students will work independently or in small groups to brainstorm and share this with the class. </a:t>
            </a:r>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20</a:t>
            </a:fld>
            <a:endParaRPr lang="en-US"/>
          </a:p>
        </p:txBody>
      </p:sp>
    </p:spTree>
    <p:extLst>
      <p:ext uri="{BB962C8B-B14F-4D97-AF65-F5344CB8AC3E}">
        <p14:creationId xmlns:p14="http://schemas.microsoft.com/office/powerpoint/2010/main" val="884185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Instructor Notes:</a:t>
            </a:r>
            <a:endParaRPr lang="en-US" dirty="0"/>
          </a:p>
          <a:p>
            <a:pPr marL="1828800" lvl="2" indent="-298450" algn="l" rtl="0">
              <a:lnSpc>
                <a:spcPct val="115000"/>
              </a:lnSpc>
              <a:spcBef>
                <a:spcPts val="0"/>
              </a:spcBef>
              <a:spcAft>
                <a:spcPts val="0"/>
              </a:spcAft>
              <a:buClr>
                <a:schemeClr val="dk1"/>
              </a:buClr>
              <a:buSzPts val="1100"/>
              <a:buFont typeface="Calibri"/>
              <a:buChar char="■"/>
            </a:pPr>
            <a:r>
              <a:rPr lang="en-US" sz="1100" dirty="0"/>
              <a:t>The number of jobs available for career and technical education teachers is directly related to the number of students choosing to take such classes as most career and technical education courses are often electives.</a:t>
            </a:r>
          </a:p>
          <a:p>
            <a:pPr marL="1828800" lvl="2" indent="-298450" algn="l" rtl="0">
              <a:lnSpc>
                <a:spcPct val="115000"/>
              </a:lnSpc>
              <a:spcBef>
                <a:spcPts val="0"/>
              </a:spcBef>
              <a:spcAft>
                <a:spcPts val="0"/>
              </a:spcAft>
              <a:buClr>
                <a:schemeClr val="dk1"/>
              </a:buClr>
              <a:buSzPts val="1100"/>
              <a:buFont typeface="Calibri"/>
              <a:buChar char="■"/>
            </a:pPr>
            <a:r>
              <a:rPr lang="en-US" sz="1100" dirty="0"/>
              <a:t>Some students may not choose these courses because they are not the “status quo” (math, English, science, social studies, etc.).</a:t>
            </a:r>
          </a:p>
          <a:p>
            <a:pPr marL="1828800" lvl="2" indent="-298450" algn="l" rtl="0">
              <a:lnSpc>
                <a:spcPct val="115000"/>
              </a:lnSpc>
              <a:spcBef>
                <a:spcPts val="0"/>
              </a:spcBef>
              <a:spcAft>
                <a:spcPts val="0"/>
              </a:spcAft>
              <a:buClr>
                <a:schemeClr val="dk1"/>
              </a:buClr>
              <a:buSzPts val="1100"/>
              <a:buFont typeface="Calibri"/>
              <a:buChar char="■"/>
            </a:pPr>
            <a:r>
              <a:rPr lang="en-US" sz="1100" dirty="0"/>
              <a:t>For many years, there has been a push for more students to pursue college even when many students graduate with tremendous amounts of debt or choose majors that limit their job options. Shifts in what is considered the popular choice may influence if people take these courses.</a:t>
            </a:r>
          </a:p>
          <a:p>
            <a:pPr marL="0" lvl="1"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21</a:t>
            </a:fld>
            <a:endParaRPr lang="en-US"/>
          </a:p>
        </p:txBody>
      </p:sp>
    </p:spTree>
    <p:extLst>
      <p:ext uri="{BB962C8B-B14F-4D97-AF65-F5344CB8AC3E}">
        <p14:creationId xmlns:p14="http://schemas.microsoft.com/office/powerpoint/2010/main" val="803209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Instructor Notes:</a:t>
            </a:r>
            <a:endParaRPr lang="en-US" dirty="0"/>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Explain to students that exchanges like the CME Group bring together all kinds of people from around the world looking to manage their risk. Hedging is one type of trading that allows market participants to lock in a price now for a commodity at a later date, ultimately offsetting their price risk.</a:t>
            </a:r>
            <a:endParaRPr lang="en-US" sz="1200" b="0" i="0" u="none" strike="noStrike" cap="none" dirty="0">
              <a:solidFill>
                <a:schemeClr val="dk1"/>
              </a:solidFill>
              <a:effectLst/>
              <a:latin typeface="+mn-lt"/>
              <a:ea typeface="Calibri"/>
              <a:cs typeface="Calibri"/>
              <a:sym typeface="Calibri"/>
            </a:endParaRPr>
          </a:p>
          <a:p>
            <a:pPr lvl="2">
              <a:buFont typeface="Arial" panose="020B0604020202020204" pitchFamily="34" charset="0"/>
              <a:buChar char="•"/>
            </a:pPr>
            <a:r>
              <a:rPr lang="en-US" sz="1200" b="0" i="0" u="none" strike="noStrike" cap="none" dirty="0">
                <a:solidFill>
                  <a:schemeClr val="dk1"/>
                </a:solidFill>
                <a:effectLst/>
                <a:latin typeface="+mn-lt"/>
                <a:ea typeface="Calibri"/>
                <a:cs typeface="Calibri"/>
                <a:sym typeface="Calibri"/>
              </a:rPr>
              <a:t>Farmers and ranchers come to exchanges like the CME Group to work with something called futures to hedge help business and individuals lock in a future price for their commodity(</a:t>
            </a:r>
            <a:r>
              <a:rPr lang="en-US" sz="1200" b="0" i="0" u="none" strike="noStrike" cap="none" dirty="0" err="1">
                <a:solidFill>
                  <a:schemeClr val="dk1"/>
                </a:solidFill>
                <a:effectLst/>
                <a:latin typeface="+mn-lt"/>
                <a:ea typeface="Calibri"/>
                <a:cs typeface="Calibri"/>
                <a:sym typeface="Calibri"/>
              </a:rPr>
              <a:t>ies</a:t>
            </a:r>
            <a:r>
              <a:rPr lang="en-US" sz="1200" b="0" i="0" u="none" strike="noStrike" cap="none" dirty="0">
                <a:solidFill>
                  <a:schemeClr val="dk1"/>
                </a:solidFill>
                <a:effectLst/>
                <a:latin typeface="+mn-lt"/>
                <a:ea typeface="Calibri"/>
                <a:cs typeface="Calibri"/>
                <a:sym typeface="Calibri"/>
              </a:rPr>
              <a:t>). Hedgers like farmers and ranchers can sell a “futures contract” on the crops or livestock they want to sell to protect themselves from unpredictable declines in price before their product is ready to come to market. In other words, he/she trades futures to drive risk out of his/her business.</a:t>
            </a:r>
          </a:p>
          <a:p>
            <a:pPr lvl="2">
              <a:buFont typeface="Arial" panose="020B0604020202020204" pitchFamily="34" charset="0"/>
              <a:buChar char="•"/>
            </a:pPr>
            <a:r>
              <a:rPr lang="en-US" sz="1200" b="0" i="0" u="none" strike="noStrike" cap="none" dirty="0">
                <a:solidFill>
                  <a:schemeClr val="dk1"/>
                </a:solidFill>
                <a:effectLst/>
                <a:latin typeface="+mn-lt"/>
                <a:ea typeface="Calibri"/>
                <a:cs typeface="Calibri"/>
                <a:sym typeface="Calibri"/>
              </a:rPr>
              <a:t>Farmers and ranchers may have a tie to or oversee their family business, which can lead them to make more decisions based on emotion. </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mn-lt"/>
                <a:ea typeface="Calibri"/>
                <a:cs typeface="Calibri"/>
                <a:sym typeface="Calibri"/>
              </a:rPr>
              <a:t>Students will learn in subsequent Digital Lesson Bundles about the endowment effect which suggests that people overvalue what they own. </a:t>
            </a:r>
            <a:r>
              <a:rPr lang="en-US" sz="1200" kern="1200" dirty="0">
                <a:solidFill>
                  <a:schemeClr val="tx1"/>
                </a:solidFill>
                <a:effectLst/>
                <a:latin typeface="+mn-lt"/>
                <a:ea typeface="+mn-ea"/>
                <a:cs typeface="+mn-cs"/>
              </a:rPr>
              <a:t>This means that In this instance, farmers and ranchers who produce their own goods may place a high value on their hard work and as a result may be reluctant to have a hard time selling at lower prices as a result.</a:t>
            </a:r>
            <a:endParaRPr lang="en-US" sz="1200" b="0" i="0" u="none" strike="noStrike" cap="none" dirty="0">
              <a:solidFill>
                <a:schemeClr val="dk1"/>
              </a:solidFill>
              <a:effectLst/>
              <a:latin typeface="+mn-lt"/>
              <a:ea typeface="Calibri"/>
              <a:cs typeface="Calibri"/>
              <a:sym typeface="Calibri"/>
            </a:endParaRPr>
          </a:p>
          <a:p>
            <a:pPr marL="0" lvl="1"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22</a:t>
            </a:fld>
            <a:endParaRPr lang="en-US"/>
          </a:p>
        </p:txBody>
      </p:sp>
    </p:spTree>
    <p:extLst>
      <p:ext uri="{BB962C8B-B14F-4D97-AF65-F5344CB8AC3E}">
        <p14:creationId xmlns:p14="http://schemas.microsoft.com/office/powerpoint/2010/main" val="1687525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Instructor Notes:</a:t>
            </a:r>
            <a:endParaRPr lang="en-US" dirty="0"/>
          </a:p>
          <a:p>
            <a:pPr marL="1828800" lvl="2" indent="-298450" algn="l" rtl="0">
              <a:lnSpc>
                <a:spcPct val="115000"/>
              </a:lnSpc>
              <a:spcBef>
                <a:spcPts val="0"/>
              </a:spcBef>
              <a:spcAft>
                <a:spcPts val="0"/>
              </a:spcAft>
              <a:buClr>
                <a:schemeClr val="dk1"/>
              </a:buClr>
              <a:buSzPts val="1100"/>
              <a:buFont typeface="Calibri"/>
              <a:buChar char="■"/>
            </a:pPr>
            <a:r>
              <a:rPr lang="en-US" sz="1100" dirty="0"/>
              <a:t>One role of a dietician is helping people to make rational choices about what they eat. An understanding of behavioral economics could help people do their job better.  </a:t>
            </a:r>
          </a:p>
          <a:p>
            <a:pPr marL="1828800" lvl="2" indent="-298450" algn="l" rtl="0">
              <a:lnSpc>
                <a:spcPct val="115000"/>
              </a:lnSpc>
              <a:spcBef>
                <a:spcPts val="0"/>
              </a:spcBef>
              <a:spcAft>
                <a:spcPts val="0"/>
              </a:spcAft>
              <a:buClr>
                <a:schemeClr val="dk1"/>
              </a:buClr>
              <a:buSzPts val="1100"/>
              <a:buFont typeface="Calibri"/>
              <a:buChar char="■"/>
            </a:pPr>
            <a:r>
              <a:rPr lang="en-US" sz="1100" dirty="0"/>
              <a:t>If everyone made rational decisions about their diets and lived healthy lifestyles, there would likely be less demand for dieticians.</a:t>
            </a:r>
          </a:p>
          <a:p>
            <a:pPr marL="0" lvl="1"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23</a:t>
            </a:fld>
            <a:endParaRPr lang="en-US"/>
          </a:p>
        </p:txBody>
      </p:sp>
    </p:spTree>
    <p:extLst>
      <p:ext uri="{BB962C8B-B14F-4D97-AF65-F5344CB8AC3E}">
        <p14:creationId xmlns:p14="http://schemas.microsoft.com/office/powerpoint/2010/main" val="1815924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Instructor Notes:</a:t>
            </a:r>
            <a:endParaRPr lang="en-US" dirty="0"/>
          </a:p>
          <a:p>
            <a:pPr marL="914400" lvl="0" indent="-298450" algn="l" rtl="0">
              <a:lnSpc>
                <a:spcPct val="115000"/>
              </a:lnSpc>
              <a:spcBef>
                <a:spcPts val="0"/>
              </a:spcBef>
              <a:spcAft>
                <a:spcPts val="0"/>
              </a:spcAft>
              <a:buClr>
                <a:schemeClr val="dk1"/>
              </a:buClr>
              <a:buSzPts val="1100"/>
              <a:buFont typeface="Calibri"/>
              <a:buChar char="●"/>
            </a:pPr>
            <a:r>
              <a:rPr lang="en-US" sz="1100" dirty="0"/>
              <a:t>Distribute a copy of </a:t>
            </a:r>
            <a:r>
              <a:rPr lang="en-US" sz="1100" b="1" dirty="0"/>
              <a:t>How Rational Are My Choices? Challenge Activity </a:t>
            </a:r>
            <a:r>
              <a:rPr lang="en-US" sz="1100" dirty="0"/>
              <a:t>to each student.</a:t>
            </a:r>
          </a:p>
          <a:p>
            <a:pPr marL="914400" lvl="0" indent="-298450" algn="l" rtl="0">
              <a:lnSpc>
                <a:spcPct val="115000"/>
              </a:lnSpc>
              <a:spcBef>
                <a:spcPts val="0"/>
              </a:spcBef>
              <a:spcAft>
                <a:spcPts val="0"/>
              </a:spcAft>
              <a:buClr>
                <a:schemeClr val="dk1"/>
              </a:buClr>
              <a:buSzPts val="1100"/>
              <a:buFont typeface="Calibri"/>
              <a:buChar char="●"/>
            </a:pPr>
            <a:r>
              <a:rPr lang="en-US" sz="1100" dirty="0"/>
              <a:t>Inform students that they will be tracking economic decisions they make over the course of five days.</a:t>
            </a:r>
          </a:p>
          <a:p>
            <a:pPr marL="914400" lvl="0" indent="-298450" algn="l" rtl="0">
              <a:lnSpc>
                <a:spcPct val="115000"/>
              </a:lnSpc>
              <a:spcBef>
                <a:spcPts val="0"/>
              </a:spcBef>
              <a:spcAft>
                <a:spcPts val="0"/>
              </a:spcAft>
              <a:buClr>
                <a:schemeClr val="dk1"/>
              </a:buClr>
              <a:buSzPts val="1100"/>
              <a:buFont typeface="Calibri"/>
              <a:buChar char="●"/>
            </a:pPr>
            <a:r>
              <a:rPr lang="en-US" sz="1100" dirty="0"/>
              <a:t>Invite students to record two decisions per day on the </a:t>
            </a:r>
            <a:r>
              <a:rPr lang="en-US" sz="1100" b="1" dirty="0"/>
              <a:t>Tracking My Decisions </a:t>
            </a:r>
            <a:r>
              <a:rPr lang="en-US" sz="1100" dirty="0"/>
              <a:t>capture sheet (included in the challenge activity).</a:t>
            </a:r>
          </a:p>
          <a:p>
            <a:pPr marL="914400" lvl="0" indent="-298450" algn="l" rtl="0">
              <a:lnSpc>
                <a:spcPct val="115000"/>
              </a:lnSpc>
              <a:spcBef>
                <a:spcPts val="0"/>
              </a:spcBef>
              <a:spcAft>
                <a:spcPts val="0"/>
              </a:spcAft>
              <a:buClr>
                <a:schemeClr val="dk1"/>
              </a:buClr>
              <a:buSzPts val="1100"/>
              <a:buFont typeface="Calibri"/>
              <a:buChar char="●"/>
            </a:pPr>
            <a:r>
              <a:rPr lang="en-US" sz="1100" dirty="0"/>
              <a:t>Challenge students to consider each decision, identify the factors which influenced each one, and then record whether or not they believe it was more in line with traditional economic decision making or behavioral economics.</a:t>
            </a:r>
          </a:p>
          <a:p>
            <a:pPr marL="914400" lvl="0" indent="-298450" algn="l" rtl="0">
              <a:lnSpc>
                <a:spcPct val="115000"/>
              </a:lnSpc>
              <a:spcBef>
                <a:spcPts val="0"/>
              </a:spcBef>
              <a:spcAft>
                <a:spcPts val="0"/>
              </a:spcAft>
              <a:buClr>
                <a:schemeClr val="dk1"/>
              </a:buClr>
              <a:buSzPts val="1100"/>
              <a:buFont typeface="Calibri"/>
              <a:buChar char="●"/>
            </a:pPr>
            <a:r>
              <a:rPr lang="en-US" sz="1100" dirty="0"/>
              <a:t>Let students know when they will be expected to complete the assignment and discuss their results.</a:t>
            </a:r>
          </a:p>
          <a:p>
            <a:pPr marL="0" lvl="1"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24</a:t>
            </a:fld>
            <a:endParaRPr lang="en-US"/>
          </a:p>
        </p:txBody>
      </p:sp>
    </p:spTree>
    <p:extLst>
      <p:ext uri="{BB962C8B-B14F-4D97-AF65-F5344CB8AC3E}">
        <p14:creationId xmlns:p14="http://schemas.microsoft.com/office/powerpoint/2010/main" val="1266565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Instructor Notes:</a:t>
            </a:r>
            <a:endParaRPr lang="en-US" dirty="0"/>
          </a:p>
          <a:p>
            <a:pPr marL="914400" lvl="0" indent="-298450" algn="l" rtl="0">
              <a:lnSpc>
                <a:spcPct val="115000"/>
              </a:lnSpc>
              <a:spcBef>
                <a:spcPts val="0"/>
              </a:spcBef>
              <a:spcAft>
                <a:spcPts val="0"/>
              </a:spcAft>
              <a:buClr>
                <a:schemeClr val="dk1"/>
              </a:buClr>
              <a:buSzPts val="1100"/>
              <a:buFont typeface="Calibri"/>
              <a:buChar char="●"/>
            </a:pPr>
            <a:r>
              <a:rPr lang="en-US" sz="1100" dirty="0"/>
              <a:t>Invite students to form small groups and share at least two decisions they recorded on their </a:t>
            </a:r>
            <a:r>
              <a:rPr lang="en-US" sz="1100" b="1" dirty="0"/>
              <a:t>Tracking My Decisions</a:t>
            </a:r>
            <a:r>
              <a:rPr lang="en-US" sz="1100" dirty="0"/>
              <a:t> capture sheet.</a:t>
            </a:r>
          </a:p>
          <a:p>
            <a:pPr marL="914400" lvl="0" indent="-298450" algn="l" rtl="0">
              <a:lnSpc>
                <a:spcPct val="115000"/>
              </a:lnSpc>
              <a:spcBef>
                <a:spcPts val="0"/>
              </a:spcBef>
              <a:spcAft>
                <a:spcPts val="0"/>
              </a:spcAft>
              <a:buClr>
                <a:schemeClr val="dk1"/>
              </a:buClr>
              <a:buSzPts val="1100"/>
              <a:buFont typeface="Calibri"/>
              <a:buChar char="●"/>
            </a:pPr>
            <a:r>
              <a:rPr lang="en-US" sz="1100" dirty="0"/>
              <a:t>Lead a class discussion about the process of writing down and considering their decisions. Do they believe thinking about why they made some of these decisions will influence future choices? Why or why not?</a:t>
            </a:r>
          </a:p>
        </p:txBody>
      </p:sp>
      <p:sp>
        <p:nvSpPr>
          <p:cNvPr id="4" name="Slide Number Placeholder 3"/>
          <p:cNvSpPr>
            <a:spLocks noGrp="1"/>
          </p:cNvSpPr>
          <p:nvPr>
            <p:ph type="sldNum" sz="quarter" idx="5"/>
          </p:nvPr>
        </p:nvSpPr>
        <p:spPr/>
        <p:txBody>
          <a:bodyPr/>
          <a:lstStyle/>
          <a:p>
            <a:fld id="{1BCEF493-EB7F-8246-859E-EACAE6E1125D}" type="slidenum">
              <a:rPr lang="en-US" smtClean="0"/>
              <a:t>25</a:t>
            </a:fld>
            <a:endParaRPr lang="en-US"/>
          </a:p>
        </p:txBody>
      </p:sp>
    </p:spTree>
    <p:extLst>
      <p:ext uri="{BB962C8B-B14F-4D97-AF65-F5344CB8AC3E}">
        <p14:creationId xmlns:p14="http://schemas.microsoft.com/office/powerpoint/2010/main" val="915204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Instructor Notes:</a:t>
            </a:r>
          </a:p>
          <a:p>
            <a:pPr marL="914400" lvl="0" indent="-298450" algn="l" rtl="0">
              <a:lnSpc>
                <a:spcPct val="115000"/>
              </a:lnSpc>
              <a:spcBef>
                <a:spcPts val="0"/>
              </a:spcBef>
              <a:spcAft>
                <a:spcPts val="0"/>
              </a:spcAft>
              <a:buClr>
                <a:schemeClr val="dk1"/>
              </a:buClr>
              <a:buSzPts val="1100"/>
              <a:buChar char="●"/>
            </a:pPr>
            <a:r>
              <a:rPr lang="en-US" sz="1100" dirty="0"/>
              <a:t>Read the question aloud.  Click to show the answer options then allow time for students to review their choices.</a:t>
            </a:r>
          </a:p>
          <a:p>
            <a:pPr marL="914400" lvl="0" indent="-298450" algn="l" rtl="0">
              <a:lnSpc>
                <a:spcPct val="115000"/>
              </a:lnSpc>
              <a:spcBef>
                <a:spcPts val="0"/>
              </a:spcBef>
              <a:spcAft>
                <a:spcPts val="0"/>
              </a:spcAft>
              <a:buClr>
                <a:schemeClr val="dk1"/>
              </a:buClr>
              <a:buSzPts val="1100"/>
              <a:buChar char="●"/>
            </a:pPr>
            <a:r>
              <a:rPr lang="en-US" sz="1100" dirty="0"/>
              <a:t>Direct students to create a table to tally their responses. Instruct them to label one column “H” and the other E.”</a:t>
            </a:r>
          </a:p>
          <a:p>
            <a:pPr marL="914400" lvl="0" indent="-298450" algn="l" rtl="0">
              <a:lnSpc>
                <a:spcPct val="115000"/>
              </a:lnSpc>
              <a:spcBef>
                <a:spcPts val="0"/>
              </a:spcBef>
              <a:spcAft>
                <a:spcPts val="0"/>
              </a:spcAft>
              <a:buClr>
                <a:schemeClr val="dk1"/>
              </a:buClr>
              <a:buSzPts val="1100"/>
              <a:buChar char="●"/>
            </a:pPr>
            <a:r>
              <a:rPr lang="en-US" sz="1100" dirty="0"/>
              <a:t>Show which responses receive the H and E tally mark as noted below.</a:t>
            </a:r>
          </a:p>
          <a:p>
            <a:pPr marL="1371600" lvl="1" indent="-298450" algn="l" rtl="0">
              <a:lnSpc>
                <a:spcPct val="115000"/>
              </a:lnSpc>
              <a:spcBef>
                <a:spcPts val="0"/>
              </a:spcBef>
              <a:spcAft>
                <a:spcPts val="0"/>
              </a:spcAft>
              <a:buClr>
                <a:schemeClr val="dk1"/>
              </a:buClr>
              <a:buSzPts val="1100"/>
              <a:buChar char="○"/>
            </a:pPr>
            <a:r>
              <a:rPr lang="en-US" sz="1100" dirty="0"/>
              <a:t>Strength for </a:t>
            </a:r>
            <a:r>
              <a:rPr lang="en-US" sz="1100" dirty="0" err="1"/>
              <a:t>Amelio</a:t>
            </a:r>
            <a:r>
              <a:rPr lang="en-US" sz="1100" dirty="0"/>
              <a:t>  = H</a:t>
            </a:r>
          </a:p>
          <a:p>
            <a:pPr marL="1371600" lvl="1" indent="-298450" algn="l" rtl="0">
              <a:lnSpc>
                <a:spcPct val="115000"/>
              </a:lnSpc>
              <a:spcBef>
                <a:spcPts val="0"/>
              </a:spcBef>
              <a:spcAft>
                <a:spcPts val="0"/>
              </a:spcAft>
              <a:buClr>
                <a:schemeClr val="dk1"/>
              </a:buClr>
              <a:buSzPts val="1100"/>
              <a:buChar char="○"/>
            </a:pPr>
            <a:r>
              <a:rPr lang="en-US" sz="1100" dirty="0"/>
              <a:t>Healthy Student Lunches = E</a:t>
            </a:r>
          </a:p>
          <a:p>
            <a:pPr marL="457200" lvl="0" indent="-298450" algn="l" rtl="0">
              <a:lnSpc>
                <a:spcPct val="115000"/>
              </a:lnSpc>
              <a:spcBef>
                <a:spcPts val="0"/>
              </a:spcBef>
              <a:spcAft>
                <a:spcPts val="0"/>
              </a:spcAft>
              <a:buClr>
                <a:schemeClr val="dk1"/>
              </a:buClr>
              <a:buSzPts val="1100"/>
              <a:buChar char="●"/>
            </a:pPr>
            <a:r>
              <a:rPr lang="en-US" sz="1100" dirty="0"/>
              <a:t>Poll students to see how many responded with each choice (optional).</a:t>
            </a:r>
          </a:p>
          <a:p>
            <a:pPr marL="0" lvl="0" indent="0" algn="l" rtl="0">
              <a:spcBef>
                <a:spcPts val="0"/>
              </a:spcBef>
              <a:spcAft>
                <a:spcPts val="0"/>
              </a:spcAft>
              <a:buNone/>
            </a:pPr>
            <a:endParaRPr lang="en-US" sz="1100" dirty="0"/>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a:t>
            </a:fld>
            <a:endParaRPr lang="en-US"/>
          </a:p>
        </p:txBody>
      </p:sp>
    </p:spTree>
    <p:extLst>
      <p:ext uri="{BB962C8B-B14F-4D97-AF65-F5344CB8AC3E}">
        <p14:creationId xmlns:p14="http://schemas.microsoft.com/office/powerpoint/2010/main" val="3238815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Instructor Notes:</a:t>
            </a:r>
          </a:p>
          <a:p>
            <a:pPr marL="914400" lvl="0" indent="-298450" algn="l" rtl="0">
              <a:lnSpc>
                <a:spcPct val="115000"/>
              </a:lnSpc>
              <a:spcBef>
                <a:spcPts val="0"/>
              </a:spcBef>
              <a:spcAft>
                <a:spcPts val="0"/>
              </a:spcAft>
              <a:buClr>
                <a:schemeClr val="dk1"/>
              </a:buClr>
              <a:buSzPts val="1100"/>
              <a:buChar char="●"/>
            </a:pPr>
            <a:r>
              <a:rPr lang="en-US" sz="1100" dirty="0"/>
              <a:t>Ask a student to read the question aloud then click to show the answer options.</a:t>
            </a:r>
          </a:p>
          <a:p>
            <a:pPr marL="914400" lvl="0" indent="-298450" algn="l" rtl="0">
              <a:lnSpc>
                <a:spcPct val="115000"/>
              </a:lnSpc>
              <a:spcBef>
                <a:spcPts val="0"/>
              </a:spcBef>
              <a:spcAft>
                <a:spcPts val="0"/>
              </a:spcAft>
              <a:buClr>
                <a:schemeClr val="dk1"/>
              </a:buClr>
              <a:buSzPts val="1100"/>
              <a:buChar char="●"/>
            </a:pPr>
            <a:r>
              <a:rPr lang="en-US" sz="1200" b="0" i="0" kern="1200" dirty="0">
                <a:solidFill>
                  <a:schemeClr val="tx1"/>
                </a:solidFill>
                <a:effectLst/>
                <a:latin typeface="+mn-lt"/>
                <a:ea typeface="+mn-ea"/>
                <a:cs typeface="+mn-cs"/>
              </a:rPr>
              <a:t>By clicking again, show which responses receive </a:t>
            </a:r>
            <a:r>
              <a:rPr lang="en-US" sz="1100" dirty="0"/>
              <a:t>the H and E tally mark as noted below.  </a:t>
            </a:r>
          </a:p>
          <a:p>
            <a:pPr marL="1371600" lvl="1" indent="-298450" algn="l" rtl="0">
              <a:lnSpc>
                <a:spcPct val="115000"/>
              </a:lnSpc>
              <a:spcBef>
                <a:spcPts val="0"/>
              </a:spcBef>
              <a:spcAft>
                <a:spcPts val="0"/>
              </a:spcAft>
              <a:buClr>
                <a:schemeClr val="dk1"/>
              </a:buClr>
              <a:buSzPts val="1100"/>
              <a:buChar char="○"/>
            </a:pPr>
            <a:r>
              <a:rPr lang="en-US" sz="1100" dirty="0"/>
              <a:t>Buy the extended warranty = H</a:t>
            </a:r>
          </a:p>
          <a:p>
            <a:pPr marL="1371600" lvl="1" indent="-298450" algn="l" rtl="0">
              <a:lnSpc>
                <a:spcPct val="115000"/>
              </a:lnSpc>
              <a:spcBef>
                <a:spcPts val="0"/>
              </a:spcBef>
              <a:spcAft>
                <a:spcPts val="0"/>
              </a:spcAft>
              <a:buClr>
                <a:schemeClr val="dk1"/>
              </a:buClr>
              <a:buSzPts val="1100"/>
              <a:buChar char="○"/>
            </a:pPr>
            <a:r>
              <a:rPr lang="en-US" sz="1100" dirty="0"/>
              <a:t>Skip the extended warranty = E  </a:t>
            </a:r>
          </a:p>
          <a:p>
            <a:pPr marL="914400" lvl="0" indent="-298450" algn="l" rtl="0">
              <a:lnSpc>
                <a:spcPct val="115000"/>
              </a:lnSpc>
              <a:spcBef>
                <a:spcPts val="0"/>
              </a:spcBef>
              <a:spcAft>
                <a:spcPts val="0"/>
              </a:spcAft>
              <a:buClr>
                <a:schemeClr val="dk1"/>
              </a:buClr>
              <a:buSzPts val="1100"/>
              <a:buChar char="●"/>
            </a:pPr>
            <a:r>
              <a:rPr lang="en-US" sz="1100" dirty="0"/>
              <a:t>Direct students to update their tally marks.</a:t>
            </a:r>
          </a:p>
          <a:p>
            <a:pPr marL="914400" lvl="0" indent="-298450" algn="l" rtl="0">
              <a:lnSpc>
                <a:spcPct val="115000"/>
              </a:lnSpc>
              <a:spcBef>
                <a:spcPts val="0"/>
              </a:spcBef>
              <a:spcAft>
                <a:spcPts val="0"/>
              </a:spcAft>
              <a:buClr>
                <a:schemeClr val="dk1"/>
              </a:buClr>
              <a:buSzPts val="1100"/>
              <a:buChar char="●"/>
            </a:pPr>
            <a:r>
              <a:rPr lang="en-US" sz="1100" dirty="0"/>
              <a:t>Ask students with varying responses to share their thoughts.</a:t>
            </a:r>
          </a:p>
          <a:p>
            <a:pPr marL="914400" lvl="0" indent="-298450" algn="l" rtl="0">
              <a:lnSpc>
                <a:spcPct val="115000"/>
              </a:lnSpc>
              <a:spcBef>
                <a:spcPts val="0"/>
              </a:spcBef>
              <a:spcAft>
                <a:spcPts val="0"/>
              </a:spcAft>
              <a:buClr>
                <a:schemeClr val="dk1"/>
              </a:buClr>
              <a:buSzPts val="1100"/>
              <a:buFont typeface="Calibri"/>
              <a:buChar char="●"/>
            </a:pPr>
            <a:r>
              <a:rPr lang="en-US" sz="1100" dirty="0"/>
              <a:t>Poll students to see how many responded with each choice (optional).</a:t>
            </a:r>
          </a:p>
          <a:p>
            <a:pPr marL="0" lvl="0" indent="0" algn="l" rtl="0">
              <a:spcBef>
                <a:spcPts val="0"/>
              </a:spcBef>
              <a:spcAft>
                <a:spcPts val="0"/>
              </a:spcAft>
              <a:buNone/>
            </a:pPr>
            <a:endParaRPr lang="en-US" sz="1100"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3</a:t>
            </a:fld>
            <a:endParaRPr lang="en-US"/>
          </a:p>
        </p:txBody>
      </p:sp>
    </p:spTree>
    <p:extLst>
      <p:ext uri="{BB962C8B-B14F-4D97-AF65-F5344CB8AC3E}">
        <p14:creationId xmlns:p14="http://schemas.microsoft.com/office/powerpoint/2010/main" val="1613434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Instructor Notes:</a:t>
            </a:r>
          </a:p>
          <a:p>
            <a:pPr marL="914400" lvl="0" indent="-298450" algn="l" rtl="0">
              <a:lnSpc>
                <a:spcPct val="115000"/>
              </a:lnSpc>
              <a:spcBef>
                <a:spcPts val="0"/>
              </a:spcBef>
              <a:spcAft>
                <a:spcPts val="0"/>
              </a:spcAft>
              <a:buClr>
                <a:schemeClr val="dk1"/>
              </a:buClr>
              <a:buSzPts val="1100"/>
              <a:buFont typeface="Calibri"/>
              <a:buChar char="●"/>
            </a:pPr>
            <a:r>
              <a:rPr lang="en-US" sz="1100" dirty="0"/>
              <a:t>Pose the question then click to show the answer options. Remind students to answer honestly. If your students do not drive yet, ask them to answer based on how they expect they would respond when they do start driving.</a:t>
            </a:r>
          </a:p>
          <a:p>
            <a:pPr marL="914400" lvl="0" indent="-298450" algn="l" rtl="0">
              <a:lnSpc>
                <a:spcPct val="115000"/>
              </a:lnSpc>
              <a:spcBef>
                <a:spcPts val="0"/>
              </a:spcBef>
              <a:spcAft>
                <a:spcPts val="0"/>
              </a:spcAft>
              <a:buClr>
                <a:schemeClr val="dk1"/>
              </a:buClr>
              <a:buSzPts val="1100"/>
              <a:buFont typeface="Calibri"/>
              <a:buChar char="●"/>
            </a:pPr>
            <a:r>
              <a:rPr lang="en-US" sz="1200" b="0" i="0" kern="1200" dirty="0">
                <a:solidFill>
                  <a:schemeClr val="tx1"/>
                </a:solidFill>
                <a:effectLst/>
                <a:latin typeface="+mn-lt"/>
                <a:ea typeface="+mn-ea"/>
                <a:cs typeface="+mn-cs"/>
              </a:rPr>
              <a:t>By clicking again, show which responses receive</a:t>
            </a:r>
            <a:r>
              <a:rPr lang="en-US" sz="1100" dirty="0"/>
              <a:t> the H and E tally mark as noted below.  </a:t>
            </a:r>
          </a:p>
          <a:p>
            <a:pPr marL="1371600" lvl="1" indent="-298450" algn="l" rtl="0">
              <a:lnSpc>
                <a:spcPct val="115000"/>
              </a:lnSpc>
              <a:spcBef>
                <a:spcPts val="0"/>
              </a:spcBef>
              <a:spcAft>
                <a:spcPts val="0"/>
              </a:spcAft>
              <a:buClr>
                <a:schemeClr val="dk1"/>
              </a:buClr>
              <a:buSzPts val="1100"/>
              <a:buFont typeface="Calibri"/>
              <a:buChar char="○"/>
            </a:pPr>
            <a:r>
              <a:rPr lang="en-US" sz="1100" dirty="0"/>
              <a:t>Read it = H</a:t>
            </a:r>
          </a:p>
          <a:p>
            <a:pPr marL="1371600" lvl="1" indent="-298450" algn="l" rtl="0">
              <a:lnSpc>
                <a:spcPct val="115000"/>
              </a:lnSpc>
              <a:spcBef>
                <a:spcPts val="0"/>
              </a:spcBef>
              <a:spcAft>
                <a:spcPts val="0"/>
              </a:spcAft>
              <a:buClr>
                <a:schemeClr val="dk1"/>
              </a:buClr>
              <a:buSzPts val="1100"/>
              <a:buFont typeface="Calibri"/>
              <a:buChar char="○"/>
            </a:pPr>
            <a:r>
              <a:rPr lang="en-US" sz="1100" dirty="0"/>
              <a:t>Ignore it = E</a:t>
            </a:r>
          </a:p>
          <a:p>
            <a:pPr marL="914400" lvl="0" indent="-298450" algn="l" rtl="0">
              <a:lnSpc>
                <a:spcPct val="115000"/>
              </a:lnSpc>
              <a:spcBef>
                <a:spcPts val="0"/>
              </a:spcBef>
              <a:spcAft>
                <a:spcPts val="0"/>
              </a:spcAft>
              <a:buClr>
                <a:schemeClr val="dk1"/>
              </a:buClr>
              <a:buSzPts val="1100"/>
              <a:buFont typeface="Calibri"/>
              <a:buChar char="●"/>
            </a:pPr>
            <a:r>
              <a:rPr lang="en-US" sz="1100" dirty="0"/>
              <a:t>Direct students to update their tally marks.</a:t>
            </a:r>
          </a:p>
          <a:p>
            <a:pPr marL="914400" lvl="0" indent="-298450" algn="l" rtl="0">
              <a:lnSpc>
                <a:spcPct val="115000"/>
              </a:lnSpc>
              <a:spcBef>
                <a:spcPts val="0"/>
              </a:spcBef>
              <a:spcAft>
                <a:spcPts val="0"/>
              </a:spcAft>
              <a:buClr>
                <a:schemeClr val="dk1"/>
              </a:buClr>
              <a:buSzPts val="1100"/>
              <a:buFont typeface="Calibri"/>
              <a:buChar char="●"/>
            </a:pPr>
            <a:r>
              <a:rPr lang="en-US" sz="1100" dirty="0"/>
              <a:t>Poll students to see how many responded with each choice (optional).</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4</a:t>
            </a:fld>
            <a:endParaRPr lang="en-US"/>
          </a:p>
        </p:txBody>
      </p:sp>
    </p:spTree>
    <p:extLst>
      <p:ext uri="{BB962C8B-B14F-4D97-AF65-F5344CB8AC3E}">
        <p14:creationId xmlns:p14="http://schemas.microsoft.com/office/powerpoint/2010/main" val="1482299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Instructor Notes:</a:t>
            </a:r>
          </a:p>
          <a:p>
            <a:pPr marL="914400" lvl="0" indent="-298450" algn="l" rtl="0">
              <a:lnSpc>
                <a:spcPct val="115000"/>
              </a:lnSpc>
              <a:spcBef>
                <a:spcPts val="0"/>
              </a:spcBef>
              <a:spcAft>
                <a:spcPts val="0"/>
              </a:spcAft>
              <a:buClr>
                <a:schemeClr val="dk1"/>
              </a:buClr>
              <a:buSzPts val="1100"/>
              <a:buChar char="●"/>
            </a:pPr>
            <a:r>
              <a:rPr lang="en-US" sz="1100" dirty="0"/>
              <a:t>Let students know this is the final question and that it likely requires them to think about the future since in most states you must be 18 to purchase lottery tickets.</a:t>
            </a:r>
          </a:p>
          <a:p>
            <a:pPr marL="914400" lvl="0" indent="-298450" algn="l" rtl="0">
              <a:lnSpc>
                <a:spcPct val="115000"/>
              </a:lnSpc>
              <a:spcBef>
                <a:spcPts val="0"/>
              </a:spcBef>
              <a:spcAft>
                <a:spcPts val="0"/>
              </a:spcAft>
              <a:buClr>
                <a:schemeClr val="dk1"/>
              </a:buClr>
              <a:buSzPts val="1100"/>
              <a:buChar char="●"/>
            </a:pPr>
            <a:r>
              <a:rPr lang="en-US" sz="1100" dirty="0"/>
              <a:t>Pose the question then click to show the answer options.</a:t>
            </a:r>
          </a:p>
          <a:p>
            <a:pPr marL="914400" lvl="0" indent="-298450" algn="l" rtl="0">
              <a:lnSpc>
                <a:spcPct val="115000"/>
              </a:lnSpc>
              <a:spcBef>
                <a:spcPts val="0"/>
              </a:spcBef>
              <a:spcAft>
                <a:spcPts val="0"/>
              </a:spcAft>
              <a:buClr>
                <a:schemeClr val="dk1"/>
              </a:buClr>
              <a:buSzPts val="1100"/>
              <a:buChar char="●"/>
            </a:pPr>
            <a:r>
              <a:rPr lang="en-US" sz="1200" b="0" i="0" kern="1200" dirty="0">
                <a:solidFill>
                  <a:schemeClr val="tx1"/>
                </a:solidFill>
                <a:effectLst/>
                <a:latin typeface="+mn-lt"/>
                <a:ea typeface="+mn-ea"/>
                <a:cs typeface="+mn-cs"/>
              </a:rPr>
              <a:t>By clicking again, show which responses receive </a:t>
            </a:r>
            <a:r>
              <a:rPr lang="en-US" sz="1100" dirty="0"/>
              <a:t>the H and E tally mark as noted below.  </a:t>
            </a:r>
          </a:p>
          <a:p>
            <a:pPr marL="1371600" lvl="1" indent="-298450" algn="l" rtl="0">
              <a:lnSpc>
                <a:spcPct val="115000"/>
              </a:lnSpc>
              <a:spcBef>
                <a:spcPts val="0"/>
              </a:spcBef>
              <a:spcAft>
                <a:spcPts val="0"/>
              </a:spcAft>
              <a:buClr>
                <a:schemeClr val="dk1"/>
              </a:buClr>
              <a:buSzPts val="1100"/>
              <a:buChar char="○"/>
            </a:pPr>
            <a:r>
              <a:rPr lang="en-US" sz="1100" dirty="0"/>
              <a:t>Yes = H</a:t>
            </a:r>
          </a:p>
          <a:p>
            <a:pPr marL="1371600" lvl="1" indent="-298450" algn="l" rtl="0">
              <a:lnSpc>
                <a:spcPct val="115000"/>
              </a:lnSpc>
              <a:spcBef>
                <a:spcPts val="0"/>
              </a:spcBef>
              <a:spcAft>
                <a:spcPts val="0"/>
              </a:spcAft>
              <a:buClr>
                <a:schemeClr val="dk1"/>
              </a:buClr>
              <a:buSzPts val="1100"/>
              <a:buChar char="○"/>
            </a:pPr>
            <a:r>
              <a:rPr lang="en-US" sz="1100" dirty="0"/>
              <a:t>No = E</a:t>
            </a:r>
          </a:p>
          <a:p>
            <a:pPr marL="914400" lvl="0" indent="-298450" algn="l" rtl="0">
              <a:lnSpc>
                <a:spcPct val="115000"/>
              </a:lnSpc>
              <a:spcBef>
                <a:spcPts val="0"/>
              </a:spcBef>
              <a:spcAft>
                <a:spcPts val="0"/>
              </a:spcAft>
              <a:buClr>
                <a:schemeClr val="dk1"/>
              </a:buClr>
              <a:buSzPts val="1100"/>
              <a:buChar char="●"/>
            </a:pPr>
            <a:r>
              <a:rPr lang="en-US" sz="1100" dirty="0"/>
              <a:t>Direct students to update their tally marks.</a:t>
            </a:r>
          </a:p>
          <a:p>
            <a:pPr marL="914400" lvl="0" indent="-298450" algn="l" rtl="0">
              <a:lnSpc>
                <a:spcPct val="115000"/>
              </a:lnSpc>
              <a:spcBef>
                <a:spcPts val="0"/>
              </a:spcBef>
              <a:spcAft>
                <a:spcPts val="0"/>
              </a:spcAft>
              <a:buClr>
                <a:schemeClr val="dk1"/>
              </a:buClr>
              <a:buSzPts val="1100"/>
              <a:buChar char="●"/>
            </a:pPr>
            <a:r>
              <a:rPr lang="en-US" sz="1100" dirty="0"/>
              <a:t>Poll students to see how many responded with each choice (optional).</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5</a:t>
            </a:fld>
            <a:endParaRPr lang="en-US"/>
          </a:p>
        </p:txBody>
      </p:sp>
    </p:spTree>
    <p:extLst>
      <p:ext uri="{BB962C8B-B14F-4D97-AF65-F5344CB8AC3E}">
        <p14:creationId xmlns:p14="http://schemas.microsoft.com/office/powerpoint/2010/main" val="3713325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dirty="0"/>
              <a:t>Instructor Notes:</a:t>
            </a:r>
          </a:p>
          <a:p>
            <a:pPr marL="914400" lvl="0" indent="-298450" algn="l" rtl="0">
              <a:lnSpc>
                <a:spcPct val="115000"/>
              </a:lnSpc>
              <a:spcBef>
                <a:spcPts val="0"/>
              </a:spcBef>
              <a:spcAft>
                <a:spcPts val="0"/>
              </a:spcAft>
              <a:buClr>
                <a:schemeClr val="dk1"/>
              </a:buClr>
              <a:buSzPts val="1100"/>
              <a:buChar char="●"/>
            </a:pPr>
            <a:r>
              <a:rPr lang="en-US" sz="1200" dirty="0"/>
              <a:t>Direct students to total their H and E responses. Use this time to do the same on your tally of class responses if you chose to poll after every question.</a:t>
            </a:r>
          </a:p>
          <a:p>
            <a:pPr marL="914400" lvl="0" indent="-298450" algn="l" rtl="0">
              <a:lnSpc>
                <a:spcPct val="115000"/>
              </a:lnSpc>
              <a:spcBef>
                <a:spcPts val="0"/>
              </a:spcBef>
              <a:spcAft>
                <a:spcPts val="0"/>
              </a:spcAft>
              <a:buClr>
                <a:schemeClr val="dk1"/>
              </a:buClr>
              <a:buSzPts val="1100"/>
              <a:buChar char="●"/>
            </a:pPr>
            <a:r>
              <a:rPr lang="en-US" sz="1200" dirty="0"/>
              <a:t>Inform students that the H responses are representative of what behavioral economics would call the “Human” response while E’s are representative of the “Econ” response.</a:t>
            </a:r>
          </a:p>
          <a:p>
            <a:pPr marL="914400" lvl="0" indent="-298450" algn="l" rtl="0">
              <a:lnSpc>
                <a:spcPct val="115000"/>
              </a:lnSpc>
              <a:spcBef>
                <a:spcPts val="0"/>
              </a:spcBef>
              <a:spcAft>
                <a:spcPts val="0"/>
              </a:spcAft>
              <a:buClr>
                <a:schemeClr val="dk1"/>
              </a:buClr>
              <a:buSzPts val="1100"/>
              <a:buChar char="●"/>
            </a:pPr>
            <a:r>
              <a:rPr lang="en-US" sz="1200" dirty="0"/>
              <a:t>Ask students to raise their hand if they had 3 or more H responses. Do the same for those with 3 or more E responses.</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6</a:t>
            </a:fld>
            <a:endParaRPr lang="en-US"/>
          </a:p>
        </p:txBody>
      </p:sp>
    </p:spTree>
    <p:extLst>
      <p:ext uri="{BB962C8B-B14F-4D97-AF65-F5344CB8AC3E}">
        <p14:creationId xmlns:p14="http://schemas.microsoft.com/office/powerpoint/2010/main" val="297975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endParaRPr lang="en-US" sz="1200" dirty="0"/>
          </a:p>
          <a:p>
            <a:pPr marL="914400" lvl="0" indent="-298450" algn="l" rtl="0">
              <a:lnSpc>
                <a:spcPct val="115000"/>
              </a:lnSpc>
              <a:spcBef>
                <a:spcPts val="0"/>
              </a:spcBef>
              <a:spcAft>
                <a:spcPts val="0"/>
              </a:spcAft>
              <a:buClr>
                <a:schemeClr val="dk1"/>
              </a:buClr>
              <a:buSzPts val="1100"/>
              <a:buFont typeface="Calibri"/>
              <a:buChar char="●"/>
            </a:pPr>
            <a:r>
              <a:rPr lang="en-US" sz="1200" dirty="0"/>
              <a:t>Explain what behavioral economists mean when they refer to a “human” response.</a:t>
            </a:r>
          </a:p>
          <a:p>
            <a:pPr marL="914400" lvl="0" indent="-298450" algn="l" rtl="0">
              <a:lnSpc>
                <a:spcPct val="115000"/>
              </a:lnSpc>
              <a:spcBef>
                <a:spcPts val="0"/>
              </a:spcBef>
              <a:spcAft>
                <a:spcPts val="0"/>
              </a:spcAft>
              <a:buClr>
                <a:schemeClr val="dk1"/>
              </a:buClr>
              <a:buSzPts val="1100"/>
              <a:buFont typeface="Calibri"/>
              <a:buChar char="●"/>
            </a:pPr>
            <a:r>
              <a:rPr lang="en-US" sz="1200" dirty="0"/>
              <a:t>Let students know that people often respond to situations or choice with what is called their automatic system. When we talk about “going with your gut reaction,” this is your automatic response.</a:t>
            </a:r>
          </a:p>
          <a:p>
            <a:pPr marL="914400" lvl="0" indent="-298450" algn="l" rtl="0">
              <a:lnSpc>
                <a:spcPct val="115000"/>
              </a:lnSpc>
              <a:spcBef>
                <a:spcPts val="0"/>
              </a:spcBef>
              <a:spcAft>
                <a:spcPts val="0"/>
              </a:spcAft>
              <a:buClr>
                <a:schemeClr val="dk1"/>
              </a:buClr>
              <a:buSzPts val="1100"/>
              <a:buFont typeface="Calibri"/>
              <a:buChar char="●"/>
            </a:pPr>
            <a:r>
              <a:rPr lang="en-US" sz="1200" dirty="0"/>
              <a:t>Click to show students the photo of a bacon cheeseburger.</a:t>
            </a:r>
          </a:p>
          <a:p>
            <a:pPr marL="914400" lvl="0" indent="-298450" algn="l" rtl="0">
              <a:lnSpc>
                <a:spcPct val="115000"/>
              </a:lnSpc>
              <a:spcBef>
                <a:spcPts val="0"/>
              </a:spcBef>
              <a:spcAft>
                <a:spcPts val="0"/>
              </a:spcAft>
              <a:buClr>
                <a:schemeClr val="dk1"/>
              </a:buClr>
              <a:buSzPts val="1100"/>
              <a:buFont typeface="Calibri"/>
              <a:buChar char="●"/>
            </a:pPr>
            <a:r>
              <a:rPr lang="en-US" sz="1200" dirty="0"/>
              <a:t>Ask students if they have ever seen someone eating something and all of a sudden wanted the same thing. This is an example of an automatic response. You didn’t want the item to begin with, but you do now that you’ve seen it.</a:t>
            </a:r>
          </a:p>
          <a:p>
            <a:pPr marL="914400" lvl="0" indent="-298450" algn="l" rtl="0">
              <a:lnSpc>
                <a:spcPct val="115000"/>
              </a:lnSpc>
              <a:spcBef>
                <a:spcPts val="0"/>
              </a:spcBef>
              <a:spcAft>
                <a:spcPts val="0"/>
              </a:spcAft>
              <a:buClr>
                <a:schemeClr val="dk1"/>
              </a:buClr>
              <a:buSzPts val="1100"/>
              <a:buFont typeface="Calibri"/>
              <a:buChar char="●"/>
            </a:pPr>
            <a:r>
              <a:rPr lang="en-US" sz="1200" dirty="0"/>
              <a:t>Share that human responses are often irrational ones.</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7</a:t>
            </a:fld>
            <a:endParaRPr lang="en-US"/>
          </a:p>
        </p:txBody>
      </p:sp>
    </p:spTree>
    <p:extLst>
      <p:ext uri="{BB962C8B-B14F-4D97-AF65-F5344CB8AC3E}">
        <p14:creationId xmlns:p14="http://schemas.microsoft.com/office/powerpoint/2010/main" val="1073588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i="0" u="none" strike="noStrike" cap="none" dirty="0">
                <a:solidFill>
                  <a:schemeClr val="dk1"/>
                </a:solidFill>
                <a:latin typeface="+mn-lt"/>
                <a:ea typeface="Calibri"/>
                <a:cs typeface="Calibri"/>
                <a:sym typeface="Calibri"/>
              </a:rPr>
              <a:t>Instructor Notes</a:t>
            </a:r>
            <a:r>
              <a:rPr lang="en-US" sz="1100" b="0" i="0" u="none" strike="noStrike" cap="none" dirty="0">
                <a:solidFill>
                  <a:schemeClr val="dk1"/>
                </a:solidFill>
                <a:latin typeface="+mn-lt"/>
                <a:ea typeface="Calibri"/>
                <a:cs typeface="Calibri"/>
                <a:sym typeface="Calibri"/>
              </a:rPr>
              <a:t>: </a:t>
            </a:r>
            <a:endParaRPr lang="en-US" sz="1100" dirty="0"/>
          </a:p>
          <a:p>
            <a:pPr marL="914400" lvl="0" indent="-298450" algn="l" rtl="0">
              <a:lnSpc>
                <a:spcPct val="115000"/>
              </a:lnSpc>
              <a:spcBef>
                <a:spcPts val="0"/>
              </a:spcBef>
              <a:spcAft>
                <a:spcPts val="0"/>
              </a:spcAft>
              <a:buClr>
                <a:schemeClr val="dk1"/>
              </a:buClr>
              <a:buSzPts val="1100"/>
              <a:buFont typeface="Calibri"/>
              <a:buChar char="●"/>
            </a:pPr>
            <a:r>
              <a:rPr lang="en-US" sz="1100" dirty="0"/>
              <a:t>Explain that, in contrast to humans, </a:t>
            </a:r>
            <a:r>
              <a:rPr lang="en-US" sz="1100" dirty="0" err="1"/>
              <a:t>econs</a:t>
            </a:r>
            <a:r>
              <a:rPr lang="en-US" sz="1100" dirty="0"/>
              <a:t> act much more rationally. They use what is called their reflective system, which is controlled, self-aware, slow, effortful, and rule following.</a:t>
            </a:r>
          </a:p>
          <a:p>
            <a:pPr marL="914400" lvl="0" indent="-298450" algn="l" rtl="0">
              <a:lnSpc>
                <a:spcPct val="115000"/>
              </a:lnSpc>
              <a:spcBef>
                <a:spcPts val="0"/>
              </a:spcBef>
              <a:spcAft>
                <a:spcPts val="0"/>
              </a:spcAft>
              <a:buClr>
                <a:schemeClr val="dk1"/>
              </a:buClr>
              <a:buSzPts val="1100"/>
              <a:buFont typeface="Calibri"/>
              <a:buChar char="●"/>
            </a:pPr>
            <a:r>
              <a:rPr lang="en-US" sz="1100" dirty="0"/>
              <a:t>Ask students how they think someone acting as an “econ” would approach the same bacon cheeseburger or another desirable food item. Responses might address the following:</a:t>
            </a:r>
          </a:p>
          <a:p>
            <a:pPr marL="1371600" lvl="1" indent="-298450" algn="l" rtl="0">
              <a:lnSpc>
                <a:spcPct val="115000"/>
              </a:lnSpc>
              <a:spcBef>
                <a:spcPts val="0"/>
              </a:spcBef>
              <a:spcAft>
                <a:spcPts val="0"/>
              </a:spcAft>
              <a:buClr>
                <a:schemeClr val="dk1"/>
              </a:buClr>
              <a:buSzPts val="1100"/>
              <a:buFont typeface="Calibri"/>
              <a:buChar char="○"/>
            </a:pPr>
            <a:r>
              <a:rPr lang="en-US" sz="1100" dirty="0"/>
              <a:t>Is the person already hungry?</a:t>
            </a:r>
          </a:p>
          <a:p>
            <a:pPr marL="1371600" lvl="1" indent="-298450" algn="l" rtl="0">
              <a:lnSpc>
                <a:spcPct val="115000"/>
              </a:lnSpc>
              <a:spcBef>
                <a:spcPts val="0"/>
              </a:spcBef>
              <a:spcAft>
                <a:spcPts val="0"/>
              </a:spcAft>
              <a:buClr>
                <a:schemeClr val="dk1"/>
              </a:buClr>
              <a:buSzPts val="1100"/>
              <a:buFont typeface="Calibri"/>
              <a:buChar char="○"/>
            </a:pPr>
            <a:r>
              <a:rPr lang="en-US" sz="1100" dirty="0"/>
              <a:t>Do they like the food?</a:t>
            </a:r>
          </a:p>
          <a:p>
            <a:pPr marL="1371600" lvl="1" indent="-298450" algn="l" rtl="0">
              <a:lnSpc>
                <a:spcPct val="115000"/>
              </a:lnSpc>
              <a:spcBef>
                <a:spcPts val="0"/>
              </a:spcBef>
              <a:spcAft>
                <a:spcPts val="0"/>
              </a:spcAft>
              <a:buClr>
                <a:schemeClr val="dk1"/>
              </a:buClr>
              <a:buSzPts val="1100"/>
              <a:buFont typeface="Calibri"/>
              <a:buChar char="○"/>
            </a:pPr>
            <a:r>
              <a:rPr lang="en-US" sz="1100" dirty="0"/>
              <a:t>Is it healthy or nourishing?</a:t>
            </a:r>
          </a:p>
          <a:p>
            <a:pPr marL="1371600" lvl="1" indent="-298450" algn="l" rtl="0">
              <a:lnSpc>
                <a:spcPct val="115000"/>
              </a:lnSpc>
              <a:spcBef>
                <a:spcPts val="0"/>
              </a:spcBef>
              <a:spcAft>
                <a:spcPts val="0"/>
              </a:spcAft>
              <a:buClr>
                <a:schemeClr val="dk1"/>
              </a:buClr>
              <a:buSzPts val="1100"/>
              <a:buFont typeface="Calibri"/>
              <a:buChar char="○"/>
            </a:pPr>
            <a:r>
              <a:rPr lang="en-US" sz="1100" dirty="0"/>
              <a:t>Do they have the money to buy that food?</a:t>
            </a:r>
          </a:p>
          <a:p>
            <a:pPr marL="1371600" lvl="1" indent="-298450" algn="l" rtl="0">
              <a:lnSpc>
                <a:spcPct val="115000"/>
              </a:lnSpc>
              <a:spcBef>
                <a:spcPts val="0"/>
              </a:spcBef>
              <a:spcAft>
                <a:spcPts val="0"/>
              </a:spcAft>
              <a:buClr>
                <a:schemeClr val="dk1"/>
              </a:buClr>
              <a:buSzPts val="1100"/>
              <a:buFont typeface="Calibri"/>
              <a:buChar char="○"/>
            </a:pPr>
            <a:r>
              <a:rPr lang="en-US" sz="1100" dirty="0"/>
              <a:t>What other meals or snacks do they have planned?</a:t>
            </a:r>
          </a:p>
        </p:txBody>
      </p:sp>
      <p:sp>
        <p:nvSpPr>
          <p:cNvPr id="4" name="Slide Number Placeholder 3"/>
          <p:cNvSpPr>
            <a:spLocks noGrp="1"/>
          </p:cNvSpPr>
          <p:nvPr>
            <p:ph type="sldNum" sz="quarter" idx="5"/>
          </p:nvPr>
        </p:nvSpPr>
        <p:spPr/>
        <p:txBody>
          <a:bodyPr/>
          <a:lstStyle/>
          <a:p>
            <a:fld id="{1BCEF493-EB7F-8246-859E-EACAE6E1125D}" type="slidenum">
              <a:rPr lang="en-US" smtClean="0"/>
              <a:t>8</a:t>
            </a:fld>
            <a:endParaRPr lang="en-US"/>
          </a:p>
        </p:txBody>
      </p:sp>
    </p:spTree>
    <p:extLst>
      <p:ext uri="{BB962C8B-B14F-4D97-AF65-F5344CB8AC3E}">
        <p14:creationId xmlns:p14="http://schemas.microsoft.com/office/powerpoint/2010/main" val="3697773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51A6F45-6917-AD4F-A52A-D823C6B5EACE}"/>
              </a:ext>
            </a:extLst>
          </p:cNvPr>
          <p:cNvCxnSpPr/>
          <p:nvPr userDrawn="1"/>
        </p:nvCxnSpPr>
        <p:spPr>
          <a:xfrm>
            <a:off x="7331391"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78102"/>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DIN Pro Regular" panose="02000503040000020003" pitchFamily="2" charset="0"/>
                <a:ea typeface="DIN 2014" panose="020B0504020202020204" pitchFamily="34" charset="77"/>
                <a:cs typeface="Century Gothic" charset="0"/>
              </a:rPr>
              <a:pPr algn="r"/>
              <a:t>‹#›</a:t>
            </a:fld>
            <a:endParaRPr lang="en-US" sz="1000" b="0" i="0" dirty="0">
              <a:solidFill>
                <a:schemeClr val="bg1"/>
              </a:solidFill>
              <a:latin typeface="DIN Pro Regular" panose="02000503040000020003" pitchFamily="2" charset="0"/>
              <a:ea typeface="DIN 2014" panose="020B0504020202020204" pitchFamily="34" charset="77"/>
              <a:cs typeface="Century Gothic" charset="0"/>
            </a:endParaRPr>
          </a:p>
        </p:txBody>
      </p:sp>
      <p:pic>
        <p:nvPicPr>
          <p:cNvPr id="21" name="Picture 20">
            <a:extLst>
              <a:ext uri="{FF2B5EF4-FFF2-40B4-BE49-F238E27FC236}">
                <a16:creationId xmlns:a16="http://schemas.microsoft.com/office/drawing/2014/main" id="{9BC0D3EA-943F-A746-8ED4-29CBEA3E81B9}"/>
              </a:ext>
            </a:extLst>
          </p:cNvPr>
          <p:cNvPicPr>
            <a:picLocks noChangeAspect="1"/>
          </p:cNvPicPr>
          <p:nvPr userDrawn="1"/>
        </p:nvPicPr>
        <p:blipFill>
          <a:blip r:embed="rId3"/>
          <a:stretch>
            <a:fillRect/>
          </a:stretch>
        </p:blipFill>
        <p:spPr>
          <a:xfrm>
            <a:off x="7467599" y="6400027"/>
            <a:ext cx="908194" cy="211912"/>
          </a:xfrm>
          <a:prstGeom prst="rect">
            <a:avLst/>
          </a:prstGeom>
        </p:spPr>
      </p:pic>
      <p:sp>
        <p:nvSpPr>
          <p:cNvPr id="12" name="Title 1">
            <a:extLst>
              <a:ext uri="{FF2B5EF4-FFF2-40B4-BE49-F238E27FC236}">
                <a16:creationId xmlns:a16="http://schemas.microsoft.com/office/drawing/2014/main" id="{9D268031-B148-B74F-BFD8-5A58BCB511FD}"/>
              </a:ext>
            </a:extLst>
          </p:cNvPr>
          <p:cNvSpPr txBox="1">
            <a:spLocks/>
          </p:cNvSpPr>
          <p:nvPr userDrawn="1"/>
        </p:nvSpPr>
        <p:spPr>
          <a:xfrm>
            <a:off x="493186" y="2484686"/>
            <a:ext cx="4388530" cy="165233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chemeClr val="bg1"/>
                </a:solidFill>
                <a:latin typeface="Brandon Grotesque Bold" panose="020B0503020203060202" pitchFamily="34" charset="77"/>
                <a:ea typeface="+mj-ea"/>
                <a:cs typeface="+mj-cs"/>
              </a:defRPr>
            </a:lvl1pPr>
          </a:lstStyle>
          <a:p>
            <a:r>
              <a:rPr lang="en-US" sz="5400" b="1" dirty="0">
                <a:solidFill>
                  <a:srgbClr val="004CA8"/>
                </a:solidFill>
                <a:latin typeface="Noto Sans" panose="020B0502040504020204" pitchFamily="34" charset="0"/>
                <a:ea typeface="Noto Sans" panose="020B0502040504020204" pitchFamily="34" charset="0"/>
                <a:cs typeface="Noto Sans" panose="020B0502040504020204" pitchFamily="34" charset="0"/>
              </a:rPr>
              <a:t>What would you do?</a:t>
            </a:r>
          </a:p>
        </p:txBody>
      </p:sp>
      <p:pic>
        <p:nvPicPr>
          <p:cNvPr id="8" name="Picture 7">
            <a:extLst>
              <a:ext uri="{FF2B5EF4-FFF2-40B4-BE49-F238E27FC236}">
                <a16:creationId xmlns:a16="http://schemas.microsoft.com/office/drawing/2014/main" id="{AED97E96-5B72-304C-8DF8-14417E304455}"/>
              </a:ext>
            </a:extLst>
          </p:cNvPr>
          <p:cNvPicPr>
            <a:picLocks noChangeAspect="1"/>
          </p:cNvPicPr>
          <p:nvPr userDrawn="1"/>
        </p:nvPicPr>
        <p:blipFill>
          <a:blip r:embed="rId4"/>
          <a:stretch>
            <a:fillRect/>
          </a:stretch>
        </p:blipFill>
        <p:spPr>
          <a:xfrm>
            <a:off x="635012" y="449890"/>
            <a:ext cx="1323602" cy="464509"/>
          </a:xfrm>
          <a:prstGeom prst="rect">
            <a:avLst/>
          </a:prstGeom>
        </p:spPr>
      </p:pic>
      <p:pic>
        <p:nvPicPr>
          <p:cNvPr id="3" name="Picture 2">
            <a:extLst>
              <a:ext uri="{FF2B5EF4-FFF2-40B4-BE49-F238E27FC236}">
                <a16:creationId xmlns:a16="http://schemas.microsoft.com/office/drawing/2014/main" id="{3F89D88D-1F4E-D540-A1B3-9E26A01D4F36}"/>
              </a:ext>
            </a:extLst>
          </p:cNvPr>
          <p:cNvPicPr>
            <a:picLocks noChangeAspect="1"/>
          </p:cNvPicPr>
          <p:nvPr userDrawn="1"/>
        </p:nvPicPr>
        <p:blipFill>
          <a:blip r:embed="rId5"/>
          <a:stretch>
            <a:fillRect/>
          </a:stretch>
        </p:blipFill>
        <p:spPr>
          <a:xfrm>
            <a:off x="4889669" y="6409509"/>
            <a:ext cx="2240467" cy="170935"/>
          </a:xfrm>
          <a:prstGeom prst="rect">
            <a:avLst/>
          </a:prstGeom>
        </p:spPr>
      </p:pic>
    </p:spTree>
    <p:extLst>
      <p:ext uri="{BB962C8B-B14F-4D97-AF65-F5344CB8AC3E}">
        <p14:creationId xmlns:p14="http://schemas.microsoft.com/office/powerpoint/2010/main" val="4033851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E17716-82E1-3A41-950D-64E66FF1AF3A}"/>
              </a:ext>
            </a:extLst>
          </p:cNvPr>
          <p:cNvSpPr/>
          <p:nvPr userDrawn="1"/>
        </p:nvSpPr>
        <p:spPr>
          <a:xfrm>
            <a:off x="-3234" y="6258098"/>
            <a:ext cx="9144000" cy="599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p:cNvSpPr>
            <a:spLocks noGrp="1"/>
          </p:cNvSpPr>
          <p:nvPr>
            <p:ph type="ctrTitle"/>
          </p:nvPr>
        </p:nvSpPr>
        <p:spPr>
          <a:xfrm>
            <a:off x="495673" y="1266477"/>
            <a:ext cx="8003886" cy="689285"/>
          </a:xfrm>
        </p:spPr>
        <p:txBody>
          <a:bodyPr anchor="t">
            <a:normAutofit/>
          </a:bodyPr>
          <a:lstStyle>
            <a:lvl1pPr algn="l">
              <a:defRPr sz="3200" b="0">
                <a:latin typeface="Noto Sans" panose="020B0502040504020204" pitchFamily="34" charset="0"/>
                <a:ea typeface="Noto Sans" panose="020B0502040504020204" pitchFamily="34" charset="0"/>
                <a:cs typeface="Noto Sans" panose="020B0502040504020204" pitchFamily="34" charset="0"/>
              </a:defRPr>
            </a:lvl1pPr>
          </a:lstStyle>
          <a:p>
            <a:r>
              <a:rPr lang="en-US" dirty="0"/>
              <a:t>Click to edit</a:t>
            </a:r>
          </a:p>
        </p:txBody>
      </p:sp>
      <p:cxnSp>
        <p:nvCxnSpPr>
          <p:cNvPr id="8" name="Straight Connector 7">
            <a:extLst>
              <a:ext uri="{FF2B5EF4-FFF2-40B4-BE49-F238E27FC236}">
                <a16:creationId xmlns:a16="http://schemas.microsoft.com/office/drawing/2014/main" id="{05DE3D4F-9E53-A941-8D0D-E51E3F93690C}"/>
              </a:ext>
            </a:extLst>
          </p:cNvPr>
          <p:cNvCxnSpPr>
            <a:cxnSpLocks/>
          </p:cNvCxnSpPr>
          <p:nvPr userDrawn="1"/>
        </p:nvCxnSpPr>
        <p:spPr>
          <a:xfrm flipH="1">
            <a:off x="2575196" y="6417515"/>
            <a:ext cx="1" cy="248227"/>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D919E3B5-B29C-B745-845F-57177279C546}"/>
              </a:ext>
            </a:extLst>
          </p:cNvPr>
          <p:cNvPicPr>
            <a:picLocks noChangeAspect="1"/>
          </p:cNvPicPr>
          <p:nvPr userDrawn="1"/>
        </p:nvPicPr>
        <p:blipFill>
          <a:blip r:embed="rId2"/>
          <a:stretch>
            <a:fillRect/>
          </a:stretch>
        </p:blipFill>
        <p:spPr>
          <a:xfrm>
            <a:off x="2745694" y="6440614"/>
            <a:ext cx="796291" cy="185800"/>
          </a:xfrm>
          <a:prstGeom prst="rect">
            <a:avLst/>
          </a:prstGeom>
        </p:spPr>
      </p:pic>
      <p:pic>
        <p:nvPicPr>
          <p:cNvPr id="11" name="Picture 10">
            <a:extLst>
              <a:ext uri="{FF2B5EF4-FFF2-40B4-BE49-F238E27FC236}">
                <a16:creationId xmlns:a16="http://schemas.microsoft.com/office/drawing/2014/main" id="{32429F37-8BE6-1D4E-B21E-97C6E385070F}"/>
              </a:ext>
            </a:extLst>
          </p:cNvPr>
          <p:cNvPicPr>
            <a:picLocks noChangeAspect="1"/>
          </p:cNvPicPr>
          <p:nvPr userDrawn="1"/>
        </p:nvPicPr>
        <p:blipFill>
          <a:blip r:embed="rId3"/>
          <a:stretch>
            <a:fillRect/>
          </a:stretch>
        </p:blipFill>
        <p:spPr>
          <a:xfrm>
            <a:off x="635012" y="449890"/>
            <a:ext cx="1323602" cy="464509"/>
          </a:xfrm>
          <a:prstGeom prst="rect">
            <a:avLst/>
          </a:prstGeom>
        </p:spPr>
      </p:pic>
      <p:sp>
        <p:nvSpPr>
          <p:cNvPr id="15" name="Subtitle 2">
            <a:extLst>
              <a:ext uri="{FF2B5EF4-FFF2-40B4-BE49-F238E27FC236}">
                <a16:creationId xmlns:a16="http://schemas.microsoft.com/office/drawing/2014/main" id="{60051A01-37CC-6A47-9D7F-A8EBFF39ECD1}"/>
              </a:ext>
            </a:extLst>
          </p:cNvPr>
          <p:cNvSpPr>
            <a:spLocks noGrp="1"/>
          </p:cNvSpPr>
          <p:nvPr>
            <p:ph type="subTitle" idx="1"/>
          </p:nvPr>
        </p:nvSpPr>
        <p:spPr>
          <a:xfrm>
            <a:off x="495672" y="1982336"/>
            <a:ext cx="8003887" cy="3252376"/>
          </a:xfrm>
        </p:spPr>
        <p:txBody>
          <a:bodyPr>
            <a:normAutofit/>
          </a:bodyPr>
          <a:lstStyle>
            <a:lvl1pPr marL="0" indent="0" algn="l">
              <a:lnSpc>
                <a:spcPct val="100000"/>
              </a:lnSpc>
              <a:buNone/>
              <a:defRPr sz="2000" b="0" i="0">
                <a:latin typeface="Noto Sans" panose="020B0502040504020204" pitchFamily="34" charset="0"/>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hape 20">
            <a:extLst>
              <a:ext uri="{FF2B5EF4-FFF2-40B4-BE49-F238E27FC236}">
                <a16:creationId xmlns:a16="http://schemas.microsoft.com/office/drawing/2014/main" id="{195FCDDD-E6ED-EA4E-8241-8A09DD83F470}"/>
              </a:ext>
            </a:extLst>
          </p:cNvPr>
          <p:cNvSpPr txBox="1">
            <a:spLocks/>
          </p:cNvSpPr>
          <p:nvPr userDrawn="1"/>
        </p:nvSpPr>
        <p:spPr>
          <a:xfrm>
            <a:off x="384176" y="6365587"/>
            <a:ext cx="702310" cy="365125"/>
          </a:xfrm>
          <a:prstGeom prst="rect">
            <a:avLst/>
          </a:prstGeom>
          <a:noFill/>
          <a:ln>
            <a:noFill/>
          </a:ln>
        </p:spPr>
        <p:txBody>
          <a:bodyPr lIns="91425" tIns="45700" rIns="91425" bIns="45700" anchor="ctr" anchorCtr="0">
            <a:noAutofit/>
          </a:bodyPr>
          <a:lstStyle>
            <a:defPPr>
              <a:defRPr lang="en-US"/>
            </a:defPPr>
            <a:lvl1pPr marL="0" algn="l" defTabSz="914400" rtl="0" eaLnBrk="1" latinLnBrk="0" hangingPunct="1">
              <a:defRPr sz="1000" kern="1200">
                <a:solidFill>
                  <a:srgbClr val="15284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fld id="{00000000-1234-1234-1234-123412341234}" type="slidenum">
              <a:rPr lang="en-US" smtClean="0">
                <a:solidFill>
                  <a:schemeClr val="tx1"/>
                </a:solidFill>
                <a:latin typeface="Calibri"/>
                <a:ea typeface="Calibri"/>
                <a:cs typeface="Calibri"/>
                <a:sym typeface="Calibri"/>
              </a:rPr>
              <a:pPr>
                <a:buSzPct val="25000"/>
              </a:pPr>
              <a:t>‹#›</a:t>
            </a:fld>
            <a:endParaRPr lang="en-US" dirty="0">
              <a:solidFill>
                <a:schemeClr val="tx1"/>
              </a:solidFill>
              <a:latin typeface="Calibri"/>
              <a:ea typeface="Calibri"/>
              <a:cs typeface="Calibri"/>
              <a:sym typeface="Calibri"/>
            </a:endParaRPr>
          </a:p>
        </p:txBody>
      </p:sp>
      <p:sp>
        <p:nvSpPr>
          <p:cNvPr id="13" name="Shape 13">
            <a:extLst>
              <a:ext uri="{FF2B5EF4-FFF2-40B4-BE49-F238E27FC236}">
                <a16:creationId xmlns:a16="http://schemas.microsoft.com/office/drawing/2014/main" id="{5971DC23-B233-5942-BA0A-2463358E13F4}"/>
              </a:ext>
            </a:extLst>
          </p:cNvPr>
          <p:cNvSpPr txBox="1">
            <a:spLocks/>
          </p:cNvSpPr>
          <p:nvPr userDrawn="1"/>
        </p:nvSpPr>
        <p:spPr>
          <a:xfrm>
            <a:off x="3712482" y="6355568"/>
            <a:ext cx="4184650" cy="365125"/>
          </a:xfrm>
          <a:prstGeom prst="rect">
            <a:avLst/>
          </a:prstGeom>
          <a:noFill/>
          <a:ln>
            <a:noFill/>
          </a:ln>
        </p:spPr>
        <p:txBody>
          <a:bodyPr lIns="91425" tIns="91425" rIns="91425" bIns="91425" anchor="ctr" anchorCtr="0"/>
          <a:lstStyle>
            <a:defPPr>
              <a:defRPr lang="en-US"/>
            </a:defPPr>
            <a:lvl1pPr marL="0" marR="0" lvl="0" indent="0" algn="l" defTabSz="914400" rtl="0" eaLnBrk="1" latinLnBrk="0" hangingPunct="1">
              <a:spcBef>
                <a:spcPts val="0"/>
              </a:spcBef>
              <a:buNone/>
              <a:defRPr sz="600" b="0" i="0" u="none" strike="noStrike" kern="1200" cap="none">
                <a:solidFill>
                  <a:schemeClr val="tx1">
                    <a:lumMod val="50000"/>
                    <a:lumOff val="50000"/>
                  </a:schemeClr>
                </a:solidFill>
                <a:latin typeface="Verdana"/>
                <a:ea typeface="Calibri"/>
                <a:cs typeface="Verdana"/>
                <a:sym typeface="Calibri"/>
              </a:defRPr>
            </a:lvl1pPr>
            <a:lvl2pPr marL="457200" marR="0" lvl="1"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2pPr>
            <a:lvl3pPr marL="914400" marR="0" lvl="2"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3pPr>
            <a:lvl4pPr marL="1371600" marR="0" lvl="3"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4pPr>
            <a:lvl5pPr marL="1828800" marR="0" lvl="4"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5pPr>
            <a:lvl6pPr marL="2286000" marR="0" lvl="5"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6pPr>
            <a:lvl7pPr marL="2743200" marR="0" lvl="6"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7pPr>
            <a:lvl8pPr marL="3200400" marR="0" lvl="7"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8pPr>
            <a:lvl9pPr marL="3657600" marR="0" lvl="8"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9pPr>
          </a:lstStyle>
          <a:p>
            <a:r>
              <a:rPr lang="en-US" sz="600" b="0" i="0" u="none" strike="noStrike" kern="1200" cap="none" dirty="0">
                <a:solidFill>
                  <a:schemeClr val="tx1">
                    <a:lumMod val="50000"/>
                    <a:lumOff val="50000"/>
                  </a:schemeClr>
                </a:solidFill>
                <a:effectLst/>
                <a:latin typeface="Verdana"/>
                <a:ea typeface="Calibri"/>
                <a:cs typeface="Verdana"/>
                <a:sym typeface="Calibri"/>
              </a:rPr>
              <a:t>Copyright © 2020 Discovery Education. All rights reserved. Discovery Education, Inc.</a:t>
            </a:r>
          </a:p>
        </p:txBody>
      </p:sp>
      <p:cxnSp>
        <p:nvCxnSpPr>
          <p:cNvPr id="18" name="Straight Connector 17">
            <a:extLst>
              <a:ext uri="{FF2B5EF4-FFF2-40B4-BE49-F238E27FC236}">
                <a16:creationId xmlns:a16="http://schemas.microsoft.com/office/drawing/2014/main" id="{D95C0EAE-E992-EA40-8A17-D486649A0F5E}"/>
              </a:ext>
            </a:extLst>
          </p:cNvPr>
          <p:cNvCxnSpPr/>
          <p:nvPr userDrawn="1"/>
        </p:nvCxnSpPr>
        <p:spPr>
          <a:xfrm>
            <a:off x="0" y="6258243"/>
            <a:ext cx="9144000" cy="0"/>
          </a:xfrm>
          <a:prstGeom prst="line">
            <a:avLst/>
          </a:prstGeom>
          <a:ln w="3175" cmpd="sng">
            <a:solidFill>
              <a:srgbClr val="15284B"/>
            </a:solidFill>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7E3E650F-AEA3-6E47-B279-064FACB2F10F}"/>
              </a:ext>
            </a:extLst>
          </p:cNvPr>
          <p:cNvPicPr>
            <a:picLocks noChangeAspect="1"/>
          </p:cNvPicPr>
          <p:nvPr userDrawn="1"/>
        </p:nvPicPr>
        <p:blipFill>
          <a:blip r:embed="rId4"/>
          <a:stretch>
            <a:fillRect/>
          </a:stretch>
        </p:blipFill>
        <p:spPr>
          <a:xfrm>
            <a:off x="829952" y="6481945"/>
            <a:ext cx="1564547" cy="119366"/>
          </a:xfrm>
          <a:prstGeom prst="rect">
            <a:avLst/>
          </a:prstGeom>
        </p:spPr>
      </p:pic>
    </p:spTree>
    <p:extLst>
      <p:ext uri="{BB962C8B-B14F-4D97-AF65-F5344CB8AC3E}">
        <p14:creationId xmlns:p14="http://schemas.microsoft.com/office/powerpoint/2010/main" val="148536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D8640FD-89DA-5446-B72A-F5231B1CA4DA}"/>
              </a:ext>
            </a:extLst>
          </p:cNvPr>
          <p:cNvSpPr>
            <a:spLocks noGrp="1"/>
          </p:cNvSpPr>
          <p:nvPr>
            <p:ph type="ctrTitle" hasCustomPrompt="1"/>
          </p:nvPr>
        </p:nvSpPr>
        <p:spPr>
          <a:xfrm>
            <a:off x="495673" y="1263744"/>
            <a:ext cx="8003886" cy="689285"/>
          </a:xfrm>
        </p:spPr>
        <p:txBody>
          <a:bodyPr anchor="t">
            <a:normAutofit/>
          </a:bodyPr>
          <a:lstStyle>
            <a:lvl1pPr algn="l">
              <a:defRPr sz="3200" b="1">
                <a:solidFill>
                  <a:schemeClr val="bg1"/>
                </a:solidFill>
                <a:latin typeface="Noto Sans" panose="020B0502040504020204" pitchFamily="34" charset="0"/>
                <a:ea typeface="Noto Sans" panose="020B0502040504020204" pitchFamily="34" charset="0"/>
                <a:cs typeface="Noto Sans" panose="020B0502040504020204" pitchFamily="34" charset="0"/>
              </a:defRPr>
            </a:lvl1pPr>
          </a:lstStyle>
          <a:p>
            <a:r>
              <a:rPr lang="en-US" dirty="0"/>
              <a:t>CLICK TO EDIT</a:t>
            </a:r>
          </a:p>
        </p:txBody>
      </p:sp>
      <p:sp>
        <p:nvSpPr>
          <p:cNvPr id="17" name="Subtitle 2">
            <a:extLst>
              <a:ext uri="{FF2B5EF4-FFF2-40B4-BE49-F238E27FC236}">
                <a16:creationId xmlns:a16="http://schemas.microsoft.com/office/drawing/2014/main" id="{1A68189D-D04A-A149-88A8-20ACA69D69C5}"/>
              </a:ext>
            </a:extLst>
          </p:cNvPr>
          <p:cNvSpPr>
            <a:spLocks noGrp="1"/>
          </p:cNvSpPr>
          <p:nvPr>
            <p:ph type="subTitle" idx="1"/>
          </p:nvPr>
        </p:nvSpPr>
        <p:spPr>
          <a:xfrm>
            <a:off x="495672" y="2005425"/>
            <a:ext cx="8003887" cy="3252376"/>
          </a:xfrm>
        </p:spPr>
        <p:txBody>
          <a:bodyPr>
            <a:normAutofit/>
          </a:bodyPr>
          <a:lstStyle>
            <a:lvl1pPr marL="0" indent="0" algn="l">
              <a:buNone/>
              <a:defRPr sz="20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9" name="Picture 18">
            <a:extLst>
              <a:ext uri="{FF2B5EF4-FFF2-40B4-BE49-F238E27FC236}">
                <a16:creationId xmlns:a16="http://schemas.microsoft.com/office/drawing/2014/main" id="{16CCDD76-F574-5A4F-8D0B-55CEF15A37EB}"/>
              </a:ext>
            </a:extLst>
          </p:cNvPr>
          <p:cNvPicPr>
            <a:picLocks noChangeAspect="1"/>
          </p:cNvPicPr>
          <p:nvPr userDrawn="1"/>
        </p:nvPicPr>
        <p:blipFill>
          <a:blip r:embed="rId2"/>
          <a:stretch>
            <a:fillRect/>
          </a:stretch>
        </p:blipFill>
        <p:spPr>
          <a:xfrm>
            <a:off x="623822" y="450158"/>
            <a:ext cx="1334323" cy="464991"/>
          </a:xfrm>
          <a:prstGeom prst="rect">
            <a:avLst/>
          </a:prstGeom>
        </p:spPr>
      </p:pic>
      <p:sp>
        <p:nvSpPr>
          <p:cNvPr id="9" name="Rectangle 8">
            <a:extLst>
              <a:ext uri="{FF2B5EF4-FFF2-40B4-BE49-F238E27FC236}">
                <a16:creationId xmlns:a16="http://schemas.microsoft.com/office/drawing/2014/main" id="{1DA3332A-618A-4D4A-8044-82C2B073EFA8}"/>
              </a:ext>
            </a:extLst>
          </p:cNvPr>
          <p:cNvSpPr/>
          <p:nvPr userDrawn="1"/>
        </p:nvSpPr>
        <p:spPr>
          <a:xfrm>
            <a:off x="-3234" y="6258098"/>
            <a:ext cx="9144000" cy="599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3" name="Shape 20">
            <a:extLst>
              <a:ext uri="{FF2B5EF4-FFF2-40B4-BE49-F238E27FC236}">
                <a16:creationId xmlns:a16="http://schemas.microsoft.com/office/drawing/2014/main" id="{B33D5EC9-6239-0B4F-B272-82FABCBB5479}"/>
              </a:ext>
            </a:extLst>
          </p:cNvPr>
          <p:cNvSpPr txBox="1">
            <a:spLocks/>
          </p:cNvSpPr>
          <p:nvPr userDrawn="1"/>
        </p:nvSpPr>
        <p:spPr>
          <a:xfrm>
            <a:off x="384176" y="6356351"/>
            <a:ext cx="702310" cy="365125"/>
          </a:xfrm>
          <a:prstGeom prst="rect">
            <a:avLst/>
          </a:prstGeom>
          <a:noFill/>
          <a:ln>
            <a:noFill/>
          </a:ln>
        </p:spPr>
        <p:txBody>
          <a:bodyPr lIns="91425" tIns="45700" rIns="91425" bIns="45700" anchor="ctr" anchorCtr="0">
            <a:noAutofit/>
          </a:bodyPr>
          <a:lstStyle>
            <a:defPPr>
              <a:defRPr lang="en-US"/>
            </a:defPPr>
            <a:lvl1pPr marL="0" algn="l" defTabSz="914400" rtl="0" eaLnBrk="1" latinLnBrk="0" hangingPunct="1">
              <a:defRPr sz="1000" kern="1200">
                <a:solidFill>
                  <a:srgbClr val="15284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fld id="{00000000-1234-1234-1234-123412341234}" type="slidenum">
              <a:rPr lang="en-US" smtClean="0">
                <a:solidFill>
                  <a:schemeClr val="tx1"/>
                </a:solidFill>
                <a:latin typeface="Calibri"/>
                <a:ea typeface="Calibri"/>
                <a:cs typeface="Calibri"/>
                <a:sym typeface="Calibri"/>
              </a:rPr>
              <a:pPr>
                <a:buSzPct val="25000"/>
              </a:pPr>
              <a:t>‹#›</a:t>
            </a:fld>
            <a:endParaRPr lang="en-US" dirty="0">
              <a:solidFill>
                <a:schemeClr val="tx1"/>
              </a:solidFill>
              <a:latin typeface="Calibri"/>
              <a:ea typeface="Calibri"/>
              <a:cs typeface="Calibri"/>
              <a:sym typeface="Calibri"/>
            </a:endParaRPr>
          </a:p>
        </p:txBody>
      </p:sp>
      <p:cxnSp>
        <p:nvCxnSpPr>
          <p:cNvPr id="15" name="Straight Connector 14">
            <a:extLst>
              <a:ext uri="{FF2B5EF4-FFF2-40B4-BE49-F238E27FC236}">
                <a16:creationId xmlns:a16="http://schemas.microsoft.com/office/drawing/2014/main" id="{16ACC504-42F9-F54C-B687-0A76568CE271}"/>
              </a:ext>
            </a:extLst>
          </p:cNvPr>
          <p:cNvCxnSpPr/>
          <p:nvPr userDrawn="1"/>
        </p:nvCxnSpPr>
        <p:spPr>
          <a:xfrm>
            <a:off x="0" y="6258243"/>
            <a:ext cx="9144000" cy="0"/>
          </a:xfrm>
          <a:prstGeom prst="line">
            <a:avLst/>
          </a:prstGeom>
          <a:ln w="3175" cmpd="sng">
            <a:solidFill>
              <a:srgbClr val="15284B"/>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50BA167-1A0D-5748-8358-335B9F63BDBC}"/>
              </a:ext>
            </a:extLst>
          </p:cNvPr>
          <p:cNvCxnSpPr>
            <a:cxnSpLocks/>
          </p:cNvCxnSpPr>
          <p:nvPr userDrawn="1"/>
        </p:nvCxnSpPr>
        <p:spPr>
          <a:xfrm flipH="1">
            <a:off x="2575196" y="6417515"/>
            <a:ext cx="1" cy="248227"/>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2A180E7A-0BF0-E94A-A254-F263B2143B43}"/>
              </a:ext>
            </a:extLst>
          </p:cNvPr>
          <p:cNvPicPr>
            <a:picLocks noChangeAspect="1"/>
          </p:cNvPicPr>
          <p:nvPr userDrawn="1"/>
        </p:nvPicPr>
        <p:blipFill>
          <a:blip r:embed="rId3"/>
          <a:stretch>
            <a:fillRect/>
          </a:stretch>
        </p:blipFill>
        <p:spPr>
          <a:xfrm>
            <a:off x="2745694" y="6440614"/>
            <a:ext cx="796291" cy="185800"/>
          </a:xfrm>
          <a:prstGeom prst="rect">
            <a:avLst/>
          </a:prstGeom>
        </p:spPr>
      </p:pic>
      <p:sp>
        <p:nvSpPr>
          <p:cNvPr id="21" name="Shape 13">
            <a:extLst>
              <a:ext uri="{FF2B5EF4-FFF2-40B4-BE49-F238E27FC236}">
                <a16:creationId xmlns:a16="http://schemas.microsoft.com/office/drawing/2014/main" id="{6210A25E-4754-B945-A2F8-14E3B0FB3EA8}"/>
              </a:ext>
            </a:extLst>
          </p:cNvPr>
          <p:cNvSpPr txBox="1">
            <a:spLocks/>
          </p:cNvSpPr>
          <p:nvPr userDrawn="1"/>
        </p:nvSpPr>
        <p:spPr>
          <a:xfrm>
            <a:off x="3712482" y="6355568"/>
            <a:ext cx="4184650" cy="365125"/>
          </a:xfrm>
          <a:prstGeom prst="rect">
            <a:avLst/>
          </a:prstGeom>
          <a:noFill/>
          <a:ln>
            <a:noFill/>
          </a:ln>
        </p:spPr>
        <p:txBody>
          <a:bodyPr lIns="91425" tIns="91425" rIns="91425" bIns="91425" anchor="ctr" anchorCtr="0"/>
          <a:lstStyle>
            <a:defPPr>
              <a:defRPr lang="en-US"/>
            </a:defPPr>
            <a:lvl1pPr marL="0" marR="0" lvl="0" indent="0" algn="l" defTabSz="914400" rtl="0" eaLnBrk="1" latinLnBrk="0" hangingPunct="1">
              <a:spcBef>
                <a:spcPts val="0"/>
              </a:spcBef>
              <a:buNone/>
              <a:defRPr sz="600" b="0" i="0" u="none" strike="noStrike" kern="1200" cap="none">
                <a:solidFill>
                  <a:schemeClr val="tx1">
                    <a:lumMod val="50000"/>
                    <a:lumOff val="50000"/>
                  </a:schemeClr>
                </a:solidFill>
                <a:latin typeface="Verdana"/>
                <a:ea typeface="Calibri"/>
                <a:cs typeface="Verdana"/>
                <a:sym typeface="Calibri"/>
              </a:defRPr>
            </a:lvl1pPr>
            <a:lvl2pPr marL="457200" marR="0" lvl="1"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2pPr>
            <a:lvl3pPr marL="914400" marR="0" lvl="2"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3pPr>
            <a:lvl4pPr marL="1371600" marR="0" lvl="3"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4pPr>
            <a:lvl5pPr marL="1828800" marR="0" lvl="4"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5pPr>
            <a:lvl6pPr marL="2286000" marR="0" lvl="5"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6pPr>
            <a:lvl7pPr marL="2743200" marR="0" lvl="6"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7pPr>
            <a:lvl8pPr marL="3200400" marR="0" lvl="7"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8pPr>
            <a:lvl9pPr marL="3657600" marR="0" lvl="8"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9pPr>
          </a:lstStyle>
          <a:p>
            <a:r>
              <a:rPr lang="en-US" sz="600" b="0" i="0" u="none" strike="noStrike" kern="1200" cap="none" dirty="0">
                <a:solidFill>
                  <a:schemeClr val="tx1">
                    <a:lumMod val="50000"/>
                    <a:lumOff val="50000"/>
                  </a:schemeClr>
                </a:solidFill>
                <a:effectLst/>
                <a:latin typeface="Verdana"/>
                <a:ea typeface="Calibri"/>
                <a:cs typeface="Verdana"/>
                <a:sym typeface="Calibri"/>
              </a:rPr>
              <a:t>Copyright © 2020 Discovery Education. All rights reserved. Discovery Education, Inc.</a:t>
            </a:r>
          </a:p>
        </p:txBody>
      </p:sp>
      <p:pic>
        <p:nvPicPr>
          <p:cNvPr id="22" name="Picture 21">
            <a:extLst>
              <a:ext uri="{FF2B5EF4-FFF2-40B4-BE49-F238E27FC236}">
                <a16:creationId xmlns:a16="http://schemas.microsoft.com/office/drawing/2014/main" id="{EE0D6A9F-8884-304F-AC36-01FFB2C0046D}"/>
              </a:ext>
            </a:extLst>
          </p:cNvPr>
          <p:cNvPicPr>
            <a:picLocks noChangeAspect="1"/>
          </p:cNvPicPr>
          <p:nvPr userDrawn="1"/>
        </p:nvPicPr>
        <p:blipFill>
          <a:blip r:embed="rId4"/>
          <a:stretch>
            <a:fillRect/>
          </a:stretch>
        </p:blipFill>
        <p:spPr>
          <a:xfrm>
            <a:off x="829952" y="6481945"/>
            <a:ext cx="1564547" cy="119366"/>
          </a:xfrm>
          <a:prstGeom prst="rect">
            <a:avLst/>
          </a:prstGeom>
        </p:spPr>
      </p:pic>
    </p:spTree>
    <p:extLst>
      <p:ext uri="{BB962C8B-B14F-4D97-AF65-F5344CB8AC3E}">
        <p14:creationId xmlns:p14="http://schemas.microsoft.com/office/powerpoint/2010/main" val="51319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51CA8B-3F9D-2A4A-ADAF-643920EE6E98}"/>
              </a:ext>
            </a:extLst>
          </p:cNvPr>
          <p:cNvSpPr>
            <a:spLocks noGrp="1"/>
          </p:cNvSpPr>
          <p:nvPr>
            <p:ph type="ctrTitle"/>
          </p:nvPr>
        </p:nvSpPr>
        <p:spPr>
          <a:xfrm>
            <a:off x="495673" y="1266477"/>
            <a:ext cx="8003886" cy="689285"/>
          </a:xfrm>
        </p:spPr>
        <p:txBody>
          <a:bodyPr anchor="t">
            <a:normAutofit/>
          </a:bodyPr>
          <a:lstStyle>
            <a:lvl1pPr algn="l">
              <a:defRPr sz="3200" b="0">
                <a:latin typeface="Noto Sans" panose="020B0502040504020204" pitchFamily="34" charset="0"/>
                <a:ea typeface="Noto Sans" panose="020B0502040504020204" pitchFamily="34" charset="0"/>
                <a:cs typeface="Noto Sans" panose="020B0502040504020204" pitchFamily="34" charset="0"/>
              </a:defRPr>
            </a:lvl1pPr>
          </a:lstStyle>
          <a:p>
            <a:r>
              <a:rPr lang="en-US" dirty="0"/>
              <a:t>Click to edit</a:t>
            </a:r>
          </a:p>
        </p:txBody>
      </p:sp>
      <p:pic>
        <p:nvPicPr>
          <p:cNvPr id="7" name="Picture 6">
            <a:extLst>
              <a:ext uri="{FF2B5EF4-FFF2-40B4-BE49-F238E27FC236}">
                <a16:creationId xmlns:a16="http://schemas.microsoft.com/office/drawing/2014/main" id="{D9903C66-42A8-D744-A1AB-A2D516B49DD0}"/>
              </a:ext>
            </a:extLst>
          </p:cNvPr>
          <p:cNvPicPr>
            <a:picLocks noChangeAspect="1"/>
          </p:cNvPicPr>
          <p:nvPr userDrawn="1"/>
        </p:nvPicPr>
        <p:blipFill>
          <a:blip r:embed="rId2"/>
          <a:stretch>
            <a:fillRect/>
          </a:stretch>
        </p:blipFill>
        <p:spPr>
          <a:xfrm>
            <a:off x="635012" y="449890"/>
            <a:ext cx="1323602" cy="464509"/>
          </a:xfrm>
          <a:prstGeom prst="rect">
            <a:avLst/>
          </a:prstGeom>
        </p:spPr>
      </p:pic>
      <p:sp>
        <p:nvSpPr>
          <p:cNvPr id="8" name="Subtitle 2">
            <a:extLst>
              <a:ext uri="{FF2B5EF4-FFF2-40B4-BE49-F238E27FC236}">
                <a16:creationId xmlns:a16="http://schemas.microsoft.com/office/drawing/2014/main" id="{A6783B64-3939-764B-8D5B-68DE675E033F}"/>
              </a:ext>
            </a:extLst>
          </p:cNvPr>
          <p:cNvSpPr>
            <a:spLocks noGrp="1"/>
          </p:cNvSpPr>
          <p:nvPr>
            <p:ph type="subTitle" idx="1"/>
          </p:nvPr>
        </p:nvSpPr>
        <p:spPr>
          <a:xfrm>
            <a:off x="495672" y="1982336"/>
            <a:ext cx="8003887" cy="3252376"/>
          </a:xfrm>
        </p:spPr>
        <p:txBody>
          <a:bodyPr>
            <a:normAutofit/>
          </a:bodyPr>
          <a:lstStyle>
            <a:lvl1pPr marL="0" indent="0" algn="l">
              <a:lnSpc>
                <a:spcPct val="100000"/>
              </a:lnSpc>
              <a:buNone/>
              <a:defRPr sz="2000" b="0" i="0">
                <a:latin typeface="Noto Sans" panose="020B0502040504020204" pitchFamily="34" charset="0"/>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9" name="Straight Connector 8">
            <a:extLst>
              <a:ext uri="{FF2B5EF4-FFF2-40B4-BE49-F238E27FC236}">
                <a16:creationId xmlns:a16="http://schemas.microsoft.com/office/drawing/2014/main" id="{AC794D3D-901B-B745-B021-EE6EEA567FCD}"/>
              </a:ext>
            </a:extLst>
          </p:cNvPr>
          <p:cNvCxnSpPr/>
          <p:nvPr userDrawn="1"/>
        </p:nvCxnSpPr>
        <p:spPr>
          <a:xfrm>
            <a:off x="7331391"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0540831-A9D8-024B-A60B-88CB9D0FDE10}"/>
              </a:ext>
            </a:extLst>
          </p:cNvPr>
          <p:cNvSpPr txBox="1"/>
          <p:nvPr userDrawn="1"/>
        </p:nvSpPr>
        <p:spPr>
          <a:xfrm>
            <a:off x="8542558" y="6378102"/>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DIN Pro Regular" panose="02000503040000020003" pitchFamily="2" charset="0"/>
                <a:ea typeface="DIN 2014" panose="020B0504020202020204" pitchFamily="34" charset="77"/>
                <a:cs typeface="Century Gothic" charset="0"/>
              </a:rPr>
              <a:pPr algn="r"/>
              <a:t>‹#›</a:t>
            </a:fld>
            <a:endParaRPr lang="en-US" sz="1000" b="0" i="0" dirty="0">
              <a:solidFill>
                <a:schemeClr val="bg1"/>
              </a:solidFill>
              <a:latin typeface="DIN Pro Regular" panose="02000503040000020003" pitchFamily="2" charset="0"/>
              <a:ea typeface="DIN 2014" panose="020B0504020202020204" pitchFamily="34" charset="77"/>
              <a:cs typeface="Century Gothic" charset="0"/>
            </a:endParaRPr>
          </a:p>
        </p:txBody>
      </p:sp>
      <p:pic>
        <p:nvPicPr>
          <p:cNvPr id="11" name="Picture 10">
            <a:extLst>
              <a:ext uri="{FF2B5EF4-FFF2-40B4-BE49-F238E27FC236}">
                <a16:creationId xmlns:a16="http://schemas.microsoft.com/office/drawing/2014/main" id="{CC6A3AEC-CB13-3A49-BF30-D55A10769FAE}"/>
              </a:ext>
            </a:extLst>
          </p:cNvPr>
          <p:cNvPicPr>
            <a:picLocks noChangeAspect="1"/>
          </p:cNvPicPr>
          <p:nvPr userDrawn="1"/>
        </p:nvPicPr>
        <p:blipFill>
          <a:blip r:embed="rId3"/>
          <a:stretch>
            <a:fillRect/>
          </a:stretch>
        </p:blipFill>
        <p:spPr>
          <a:xfrm>
            <a:off x="7467599" y="6400027"/>
            <a:ext cx="908194" cy="211912"/>
          </a:xfrm>
          <a:prstGeom prst="rect">
            <a:avLst/>
          </a:prstGeom>
        </p:spPr>
      </p:pic>
      <p:pic>
        <p:nvPicPr>
          <p:cNvPr id="12" name="Picture 11">
            <a:extLst>
              <a:ext uri="{FF2B5EF4-FFF2-40B4-BE49-F238E27FC236}">
                <a16:creationId xmlns:a16="http://schemas.microsoft.com/office/drawing/2014/main" id="{3ED6F9CD-0876-D14C-A0DC-E4AD76E9FA59}"/>
              </a:ext>
            </a:extLst>
          </p:cNvPr>
          <p:cNvPicPr>
            <a:picLocks noChangeAspect="1"/>
          </p:cNvPicPr>
          <p:nvPr userDrawn="1"/>
        </p:nvPicPr>
        <p:blipFill>
          <a:blip r:embed="rId4"/>
          <a:stretch>
            <a:fillRect/>
          </a:stretch>
        </p:blipFill>
        <p:spPr>
          <a:xfrm>
            <a:off x="5760379" y="6391458"/>
            <a:ext cx="1404247" cy="207771"/>
          </a:xfrm>
          <a:prstGeom prst="rect">
            <a:avLst/>
          </a:prstGeom>
        </p:spPr>
      </p:pic>
    </p:spTree>
    <p:extLst>
      <p:ext uri="{BB962C8B-B14F-4D97-AF65-F5344CB8AC3E}">
        <p14:creationId xmlns:p14="http://schemas.microsoft.com/office/powerpoint/2010/main" val="16566805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955F5F-2C2E-A34F-A30E-11DA442EB336}" type="datetime1">
              <a:rPr lang="en-US" smtClean="0"/>
              <a:t>2/21/2023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8A65E-B651-D74D-A8D0-022B47FB4004}" type="slidenum">
              <a:rPr lang="en-US" smtClean="0"/>
              <a:t>‹#›</a:t>
            </a:fld>
            <a:endParaRPr lang="en-US"/>
          </a:p>
        </p:txBody>
      </p:sp>
    </p:spTree>
    <p:extLst>
      <p:ext uri="{BB962C8B-B14F-4D97-AF65-F5344CB8AC3E}">
        <p14:creationId xmlns:p14="http://schemas.microsoft.com/office/powerpoint/2010/main" val="2644997977"/>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4" r:id="rId3"/>
    <p:sldLayoutId id="214748367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video" Target="https://www.youtube.com/embed/iquMt7ECXK4?feature=oembed" TargetMode="Externa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careeronestop.org/videos/careeronestop-videos.aspx?videocode=25203200"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hyperlink" Target="https://youtu.be/CC9VeHrI3Es"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hyperlink" Target="https://www.careeronestop.org/videos/careeronestop-videos.aspx?videocode=29103100"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74628B-DDC2-B049-B5E0-F4383978A2B4}"/>
              </a:ext>
            </a:extLst>
          </p:cNvPr>
          <p:cNvSpPr txBox="1"/>
          <p:nvPr/>
        </p:nvSpPr>
        <p:spPr>
          <a:xfrm>
            <a:off x="8737600" y="3365500"/>
            <a:ext cx="184731" cy="369332"/>
          </a:xfrm>
          <a:prstGeom prst="rect">
            <a:avLst/>
          </a:prstGeom>
          <a:noFill/>
        </p:spPr>
        <p:txBody>
          <a:bodyPr wrap="none" rtlCol="0">
            <a:spAutoFit/>
          </a:bodyPr>
          <a:lstStyle/>
          <a:p>
            <a:endParaRPr lang="en-US"/>
          </a:p>
        </p:txBody>
      </p:sp>
      <p:sp>
        <p:nvSpPr>
          <p:cNvPr id="6" name="Title 1">
            <a:extLst>
              <a:ext uri="{FF2B5EF4-FFF2-40B4-BE49-F238E27FC236}">
                <a16:creationId xmlns:a16="http://schemas.microsoft.com/office/drawing/2014/main" id="{1A7D1D6A-471F-BF4C-9D3F-6DBE1D3275A7}"/>
              </a:ext>
            </a:extLst>
          </p:cNvPr>
          <p:cNvSpPr txBox="1">
            <a:spLocks/>
          </p:cNvSpPr>
          <p:nvPr/>
        </p:nvSpPr>
        <p:spPr>
          <a:xfrm>
            <a:off x="493186" y="2484686"/>
            <a:ext cx="5795854" cy="264611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chemeClr val="bg1"/>
                </a:solidFill>
                <a:latin typeface="Brandon Grotesque Bold" panose="020B0503020203060202" pitchFamily="34" charset="77"/>
                <a:ea typeface="+mj-ea"/>
                <a:cs typeface="+mj-cs"/>
              </a:defRPr>
            </a:lvl1pPr>
          </a:lstStyle>
          <a:p>
            <a:r>
              <a:rPr lang="en-US" dirty="0">
                <a:solidFill>
                  <a:srgbClr val="004CA8"/>
                </a:solidFill>
                <a:latin typeface="Noto Sans" panose="020B0502040504020204" pitchFamily="34" charset="0"/>
                <a:ea typeface="Noto Sans" panose="020B0502040504020204" pitchFamily="34" charset="0"/>
                <a:cs typeface="Noto Sans" panose="020B0502040504020204" pitchFamily="34" charset="0"/>
              </a:rPr>
              <a:t>Introduction </a:t>
            </a:r>
            <a:br>
              <a:rPr lang="en-US" dirty="0">
                <a:solidFill>
                  <a:srgbClr val="004CA8"/>
                </a:solidFill>
                <a:latin typeface="Noto Sans" panose="020B0502040504020204" pitchFamily="34" charset="0"/>
                <a:ea typeface="Noto Sans" panose="020B0502040504020204" pitchFamily="34" charset="0"/>
                <a:cs typeface="Noto Sans" panose="020B0502040504020204" pitchFamily="34" charset="0"/>
              </a:rPr>
            </a:br>
            <a:r>
              <a:rPr lang="en-US" dirty="0">
                <a:solidFill>
                  <a:srgbClr val="004CA8"/>
                </a:solidFill>
                <a:latin typeface="Noto Sans" panose="020B0502040504020204" pitchFamily="34" charset="0"/>
                <a:ea typeface="Noto Sans" panose="020B0502040504020204" pitchFamily="34" charset="0"/>
                <a:cs typeface="Noto Sans" panose="020B0502040504020204" pitchFamily="34" charset="0"/>
              </a:rPr>
              <a:t>to Behavioral Economics</a:t>
            </a:r>
            <a:endParaRPr lang="en-US" b="1" dirty="0">
              <a:solidFill>
                <a:srgbClr val="004CA8"/>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 name="Rectangle 6">
            <a:extLst>
              <a:ext uri="{FF2B5EF4-FFF2-40B4-BE49-F238E27FC236}">
                <a16:creationId xmlns:a16="http://schemas.microsoft.com/office/drawing/2014/main" id="{C266B307-7A03-B54A-B40D-D644595A643B}"/>
              </a:ext>
            </a:extLst>
          </p:cNvPr>
          <p:cNvSpPr/>
          <p:nvPr/>
        </p:nvSpPr>
        <p:spPr>
          <a:xfrm>
            <a:off x="367748" y="6380922"/>
            <a:ext cx="268356" cy="29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6371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E551-C47D-EA4D-AA40-724F935ED38C}"/>
              </a:ext>
            </a:extLst>
          </p:cNvPr>
          <p:cNvSpPr>
            <a:spLocks noGrp="1"/>
          </p:cNvSpPr>
          <p:nvPr>
            <p:ph type="ctrTitle"/>
          </p:nvPr>
        </p:nvSpPr>
        <p:spPr>
          <a:xfrm>
            <a:off x="495673" y="1272180"/>
            <a:ext cx="8003886" cy="689285"/>
          </a:xfrm>
        </p:spPr>
        <p:txBody>
          <a:bodyPr/>
          <a:lstStyle/>
          <a:p>
            <a:r>
              <a:rPr lang="en-US" dirty="0"/>
              <a:t>Intro to Behavioral Economics</a:t>
            </a:r>
          </a:p>
        </p:txBody>
      </p:sp>
      <p:pic>
        <p:nvPicPr>
          <p:cNvPr id="5" name="Online Media 4" descr="Intro to Behavioral Economics | CME Group and Discovery Education">
            <a:hlinkClick r:id="" action="ppaction://media"/>
            <a:extLst>
              <a:ext uri="{FF2B5EF4-FFF2-40B4-BE49-F238E27FC236}">
                <a16:creationId xmlns:a16="http://schemas.microsoft.com/office/drawing/2014/main" id="{5BBF94E8-8C5A-6346-AD13-ACC39DDD9999}"/>
              </a:ext>
            </a:extLst>
          </p:cNvPr>
          <p:cNvPicPr>
            <a:picLocks noRot="1" noChangeAspect="1"/>
          </p:cNvPicPr>
          <p:nvPr>
            <a:videoFile r:link="rId1"/>
          </p:nvPr>
        </p:nvPicPr>
        <p:blipFill>
          <a:blip r:embed="rId4"/>
          <a:stretch>
            <a:fillRect/>
          </a:stretch>
        </p:blipFill>
        <p:spPr>
          <a:xfrm>
            <a:off x="1342679" y="1961465"/>
            <a:ext cx="6468750" cy="3638672"/>
          </a:xfrm>
          <a:prstGeom prst="rect">
            <a:avLst/>
          </a:prstGeom>
        </p:spPr>
      </p:pic>
    </p:spTree>
    <p:extLst>
      <p:ext uri="{BB962C8B-B14F-4D97-AF65-F5344CB8AC3E}">
        <p14:creationId xmlns:p14="http://schemas.microsoft.com/office/powerpoint/2010/main" val="415087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2F50A-189F-0540-992A-B676AA4EB625}"/>
              </a:ext>
            </a:extLst>
          </p:cNvPr>
          <p:cNvSpPr>
            <a:spLocks noGrp="1"/>
          </p:cNvSpPr>
          <p:nvPr>
            <p:ph type="ctrTitle"/>
          </p:nvPr>
        </p:nvSpPr>
        <p:spPr/>
        <p:txBody>
          <a:bodyPr/>
          <a:lstStyle/>
          <a:p>
            <a:r>
              <a:rPr lang="en-US" dirty="0"/>
              <a:t>A Quick Math Quiz</a:t>
            </a:r>
          </a:p>
        </p:txBody>
      </p:sp>
      <p:sp>
        <p:nvSpPr>
          <p:cNvPr id="3" name="Subtitle 2">
            <a:extLst>
              <a:ext uri="{FF2B5EF4-FFF2-40B4-BE49-F238E27FC236}">
                <a16:creationId xmlns:a16="http://schemas.microsoft.com/office/drawing/2014/main" id="{AA55B00A-6448-F744-B335-3D18E800770E}"/>
              </a:ext>
            </a:extLst>
          </p:cNvPr>
          <p:cNvSpPr>
            <a:spLocks noGrp="1"/>
          </p:cNvSpPr>
          <p:nvPr>
            <p:ph type="subTitle" idx="1"/>
          </p:nvPr>
        </p:nvSpPr>
        <p:spPr>
          <a:xfrm>
            <a:off x="495672" y="2170888"/>
            <a:ext cx="8003887" cy="3282855"/>
          </a:xfrm>
        </p:spPr>
        <p:txBody>
          <a:bodyPr>
            <a:normAutofit/>
          </a:bodyPr>
          <a:lstStyle/>
          <a:p>
            <a:pPr marL="457200" lvl="0" indent="-419100">
              <a:lnSpc>
                <a:spcPct val="115000"/>
              </a:lnSpc>
              <a:buSzPts val="3000"/>
              <a:buFont typeface="Calibri"/>
              <a:buAutoNum type="arabicPeriod"/>
            </a:pPr>
            <a:r>
              <a:rPr lang="en-US" dirty="0"/>
              <a:t>A bat and a ball cost $1.10. The bat costs $1.00 more than the ball. How much does the ball cost? </a:t>
            </a:r>
          </a:p>
          <a:p>
            <a:pPr marL="457200" lvl="0" indent="-419100">
              <a:lnSpc>
                <a:spcPct val="115000"/>
              </a:lnSpc>
              <a:buSzPts val="3000"/>
              <a:buFont typeface="Calibri"/>
              <a:buAutoNum type="arabicPeriod"/>
            </a:pPr>
            <a:r>
              <a:rPr lang="en-US" dirty="0"/>
              <a:t>If it takes 5 machines 5 minutes to make 5 widgets, how long would it take 100 machines to make 100 widgets? </a:t>
            </a:r>
          </a:p>
          <a:p>
            <a:pPr marL="457200" lvl="0" indent="-419100">
              <a:lnSpc>
                <a:spcPct val="115000"/>
              </a:lnSpc>
              <a:spcAft>
                <a:spcPts val="1000"/>
              </a:spcAft>
              <a:buSzPts val="3000"/>
              <a:buFont typeface="Calibri"/>
              <a:buAutoNum type="arabicPeriod"/>
            </a:pPr>
            <a:r>
              <a:rPr lang="en-US" dirty="0"/>
              <a:t>In a lake, there is a patch of lily pads. Every day, the patch doubles in size. If it takes 48 days for the patch to cover the entire lake, how long would it take for the patch to cover half of the lake? </a:t>
            </a:r>
          </a:p>
          <a:p>
            <a:endParaRPr lang="en-US" dirty="0"/>
          </a:p>
        </p:txBody>
      </p:sp>
    </p:spTree>
    <p:extLst>
      <p:ext uri="{BB962C8B-B14F-4D97-AF65-F5344CB8AC3E}">
        <p14:creationId xmlns:p14="http://schemas.microsoft.com/office/powerpoint/2010/main" val="153333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179;p23">
            <a:extLst>
              <a:ext uri="{FF2B5EF4-FFF2-40B4-BE49-F238E27FC236}">
                <a16:creationId xmlns:a16="http://schemas.microsoft.com/office/drawing/2014/main" id="{0294A160-139C-3440-8105-A1BEE8150860}"/>
              </a:ext>
            </a:extLst>
          </p:cNvPr>
          <p:cNvGraphicFramePr/>
          <p:nvPr>
            <p:extLst>
              <p:ext uri="{D42A27DB-BD31-4B8C-83A1-F6EECF244321}">
                <p14:modId xmlns:p14="http://schemas.microsoft.com/office/powerpoint/2010/main" val="361098640"/>
              </p:ext>
            </p:extLst>
          </p:nvPr>
        </p:nvGraphicFramePr>
        <p:xfrm>
          <a:off x="495674" y="1267245"/>
          <a:ext cx="8152652" cy="4323573"/>
        </p:xfrm>
        <a:graphic>
          <a:graphicData uri="http://schemas.openxmlformats.org/drawingml/2006/table">
            <a:tbl>
              <a:tblPr>
                <a:noFill/>
              </a:tblPr>
              <a:tblGrid>
                <a:gridCol w="5371778">
                  <a:extLst>
                    <a:ext uri="{9D8B030D-6E8A-4147-A177-3AD203B41FA5}">
                      <a16:colId xmlns:a16="http://schemas.microsoft.com/office/drawing/2014/main" val="20000"/>
                    </a:ext>
                  </a:extLst>
                </a:gridCol>
                <a:gridCol w="1485797">
                  <a:extLst>
                    <a:ext uri="{9D8B030D-6E8A-4147-A177-3AD203B41FA5}">
                      <a16:colId xmlns:a16="http://schemas.microsoft.com/office/drawing/2014/main" val="20001"/>
                    </a:ext>
                  </a:extLst>
                </a:gridCol>
                <a:gridCol w="1295077">
                  <a:extLst>
                    <a:ext uri="{9D8B030D-6E8A-4147-A177-3AD203B41FA5}">
                      <a16:colId xmlns:a16="http://schemas.microsoft.com/office/drawing/2014/main" val="20002"/>
                    </a:ext>
                  </a:extLst>
                </a:gridCol>
              </a:tblGrid>
              <a:tr h="745218">
                <a:tc>
                  <a:txBody>
                    <a:bodyPr/>
                    <a:lstStyle/>
                    <a:p>
                      <a:pPr marL="0" lvl="0" indent="0" algn="l" rtl="0">
                        <a:spcBef>
                          <a:spcPts val="0"/>
                        </a:spcBef>
                        <a:spcAft>
                          <a:spcPts val="0"/>
                        </a:spcAft>
                        <a:buNone/>
                      </a:pPr>
                      <a:endParaRPr sz="1600"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lvl="0" indent="0" algn="ctr" rtl="0">
                        <a:spcBef>
                          <a:spcPts val="0"/>
                        </a:spcBef>
                        <a:spcAft>
                          <a:spcPts val="0"/>
                        </a:spcAft>
                        <a:buNone/>
                      </a:pPr>
                      <a:r>
                        <a:rPr lang="en-US" sz="1600" b="1"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rPr>
                        <a:t>Human</a:t>
                      </a:r>
                      <a:endParaRPr sz="1600" b="1"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endParaRPr>
                    </a:p>
                    <a:p>
                      <a:pPr marL="0" lvl="0" indent="0" algn="ctr" rtl="0">
                        <a:spcBef>
                          <a:spcPts val="0"/>
                        </a:spcBef>
                        <a:spcAft>
                          <a:spcPts val="0"/>
                        </a:spcAft>
                        <a:buNone/>
                      </a:pPr>
                      <a:r>
                        <a:rPr lang="en-US" sz="1600"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rPr>
                        <a:t>(automatic)</a:t>
                      </a:r>
                      <a:endParaRPr sz="1600"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lvl="0" indent="0" algn="ctr" rtl="0">
                        <a:spcBef>
                          <a:spcPts val="0"/>
                        </a:spcBef>
                        <a:spcAft>
                          <a:spcPts val="0"/>
                        </a:spcAft>
                        <a:buNone/>
                      </a:pPr>
                      <a:r>
                        <a:rPr lang="en-US" sz="1600" b="1"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rPr>
                        <a:t>Econ</a:t>
                      </a:r>
                      <a:endParaRPr sz="1600" b="1"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endParaRPr>
                    </a:p>
                    <a:p>
                      <a:pPr marL="0" lvl="0" indent="0" algn="ctr" rtl="0">
                        <a:spcBef>
                          <a:spcPts val="0"/>
                        </a:spcBef>
                        <a:spcAft>
                          <a:spcPts val="0"/>
                        </a:spcAft>
                        <a:buNone/>
                      </a:pPr>
                      <a:r>
                        <a:rPr lang="en-US" sz="1600"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rPr>
                        <a:t>(reflective)</a:t>
                      </a:r>
                      <a:endParaRPr sz="1600"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905020">
                <a:tc>
                  <a:txBody>
                    <a:bodyPr/>
                    <a:lstStyle/>
                    <a:p>
                      <a:pPr marL="0" lvl="0" indent="0" algn="l" rtl="0">
                        <a:lnSpc>
                          <a:spcPct val="115000"/>
                        </a:lnSpc>
                        <a:spcBef>
                          <a:spcPts val="1000"/>
                        </a:spcBef>
                        <a:spcAft>
                          <a:spcPts val="1000"/>
                        </a:spcAft>
                        <a:buNone/>
                      </a:pPr>
                      <a:r>
                        <a:rPr lang="en-US" sz="1600"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A bat and a ball cost $1.10. The bat costs $1.00 more than the ball. How much does the ball cost? </a:t>
                      </a:r>
                      <a:endParaRPr sz="1600" dirty="0">
                        <a:latin typeface="Noto Sans" panose="020B0502040504020204" pitchFamily="34" charset="0"/>
                        <a:ea typeface="Noto Sans" panose="020B0502040504020204" pitchFamily="34" charset="0"/>
                        <a:cs typeface="Noto Sans" panose="020B0502040504020204" pitchFamily="34" charset="0"/>
                        <a:sym typeface="Calibri"/>
                      </a:endParaRPr>
                    </a:p>
                  </a:txBody>
                  <a:tcPr marL="91425" marR="91425" marT="91425" marB="91425">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600" b="1" dirty="0">
                          <a:latin typeface="Noto Sans" panose="020B0502040504020204" pitchFamily="34" charset="0"/>
                          <a:ea typeface="Noto Sans" panose="020B0502040504020204" pitchFamily="34" charset="0"/>
                          <a:cs typeface="Noto Sans" panose="020B0502040504020204" pitchFamily="34" charset="0"/>
                          <a:sym typeface="Calibri"/>
                        </a:rPr>
                        <a:t>10 cents</a:t>
                      </a:r>
                      <a:endParaRPr sz="1600" b="1" dirty="0">
                        <a:latin typeface="Noto Sans" panose="020B0502040504020204" pitchFamily="34" charset="0"/>
                        <a:ea typeface="Noto Sans" panose="020B0502040504020204" pitchFamily="34" charset="0"/>
                        <a:cs typeface="Noto Sans" panose="020B0502040504020204" pitchFamily="34" charset="0"/>
                        <a:sym typeface="Calibri"/>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600" b="1" dirty="0">
                          <a:latin typeface="Noto Sans" panose="020B0502040504020204" pitchFamily="34" charset="0"/>
                          <a:ea typeface="Noto Sans" panose="020B0502040504020204" pitchFamily="34" charset="0"/>
                          <a:cs typeface="Noto Sans" panose="020B0502040504020204" pitchFamily="34" charset="0"/>
                          <a:sym typeface="Calibri"/>
                        </a:rPr>
                        <a:t>5 cents</a:t>
                      </a:r>
                      <a:endParaRPr sz="1600" b="1" dirty="0">
                        <a:latin typeface="Noto Sans" panose="020B0502040504020204" pitchFamily="34" charset="0"/>
                        <a:ea typeface="Noto Sans" panose="020B0502040504020204" pitchFamily="34" charset="0"/>
                        <a:cs typeface="Noto Sans" panose="020B0502040504020204" pitchFamily="34" charset="0"/>
                        <a:sym typeface="Calibri"/>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05020">
                <a:tc>
                  <a:txBody>
                    <a:bodyPr/>
                    <a:lstStyle/>
                    <a:p>
                      <a:pPr marL="0" lvl="0" indent="0" algn="l" rtl="0">
                        <a:lnSpc>
                          <a:spcPct val="115000"/>
                        </a:lnSpc>
                        <a:spcBef>
                          <a:spcPts val="1000"/>
                        </a:spcBef>
                        <a:spcAft>
                          <a:spcPts val="1000"/>
                        </a:spcAft>
                        <a:buNone/>
                      </a:pPr>
                      <a:r>
                        <a:rPr lang="en-US" sz="1600"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If it takes 5 machines 5 minutes to make 5 widgets, how long would it take 100 machines to make 100 widgets? </a:t>
                      </a:r>
                      <a:endParaRPr sz="1600" dirty="0">
                        <a:latin typeface="Noto Sans" panose="020B0502040504020204" pitchFamily="34" charset="0"/>
                        <a:ea typeface="Noto Sans" panose="020B0502040504020204" pitchFamily="34" charset="0"/>
                        <a:cs typeface="Noto Sans" panose="020B0502040504020204" pitchFamily="34" charset="0"/>
                        <a:sym typeface="Calibri"/>
                      </a:endParaRPr>
                    </a:p>
                  </a:txBody>
                  <a:tcPr marL="91425" marR="91425" marT="91425" marB="91425">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600" b="1" dirty="0">
                          <a:latin typeface="Noto Sans" panose="020B0502040504020204" pitchFamily="34" charset="0"/>
                          <a:ea typeface="Noto Sans" panose="020B0502040504020204" pitchFamily="34" charset="0"/>
                          <a:cs typeface="Noto Sans" panose="020B0502040504020204" pitchFamily="34" charset="0"/>
                          <a:sym typeface="Calibri"/>
                        </a:rPr>
                        <a:t>100 minutes</a:t>
                      </a:r>
                      <a:endParaRPr sz="1600" b="1" dirty="0">
                        <a:latin typeface="Noto Sans" panose="020B0502040504020204" pitchFamily="34" charset="0"/>
                        <a:ea typeface="Noto Sans" panose="020B0502040504020204" pitchFamily="34" charset="0"/>
                        <a:cs typeface="Noto Sans" panose="020B0502040504020204" pitchFamily="34" charset="0"/>
                        <a:sym typeface="Calibri"/>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600" b="1" dirty="0">
                          <a:latin typeface="Noto Sans" panose="020B0502040504020204" pitchFamily="34" charset="0"/>
                          <a:ea typeface="Noto Sans" panose="020B0502040504020204" pitchFamily="34" charset="0"/>
                          <a:cs typeface="Noto Sans" panose="020B0502040504020204" pitchFamily="34" charset="0"/>
                          <a:sym typeface="Calibri"/>
                        </a:rPr>
                        <a:t>5 minutes</a:t>
                      </a:r>
                      <a:endParaRPr sz="1600" b="1" dirty="0">
                        <a:latin typeface="Noto Sans" panose="020B0502040504020204" pitchFamily="34" charset="0"/>
                        <a:ea typeface="Noto Sans" panose="020B0502040504020204" pitchFamily="34" charset="0"/>
                        <a:cs typeface="Noto Sans" panose="020B0502040504020204" pitchFamily="34" charset="0"/>
                        <a:sym typeface="Calibri"/>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66826">
                <a:tc>
                  <a:txBody>
                    <a:bodyPr/>
                    <a:lstStyle/>
                    <a:p>
                      <a:pPr marL="0" lvl="0" indent="0" algn="l" rtl="0">
                        <a:lnSpc>
                          <a:spcPct val="115000"/>
                        </a:lnSpc>
                        <a:spcBef>
                          <a:spcPts val="1000"/>
                        </a:spcBef>
                        <a:spcAft>
                          <a:spcPts val="1000"/>
                        </a:spcAft>
                        <a:buNone/>
                      </a:pPr>
                      <a:r>
                        <a:rPr lang="en-US" sz="1600"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In a lake, there is a patch of lily pads. Every day, the patch doubles in size. If it takes 48 days for the patch to cover the entire lake, how long would it take for the patch to cover half of the lake? </a:t>
                      </a:r>
                      <a:endParaRPr sz="1600" dirty="0">
                        <a:latin typeface="Noto Sans" panose="020B0502040504020204" pitchFamily="34" charset="0"/>
                        <a:ea typeface="Noto Sans" panose="020B0502040504020204" pitchFamily="34" charset="0"/>
                        <a:cs typeface="Noto Sans" panose="020B0502040504020204" pitchFamily="34" charset="0"/>
                        <a:sym typeface="Calibri"/>
                      </a:endParaRPr>
                    </a:p>
                  </a:txBody>
                  <a:tcPr marL="91425" marR="91425" marT="91425" marB="91425">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600" b="1" dirty="0">
                          <a:latin typeface="Noto Sans" panose="020B0502040504020204" pitchFamily="34" charset="0"/>
                          <a:ea typeface="Noto Sans" panose="020B0502040504020204" pitchFamily="34" charset="0"/>
                          <a:cs typeface="Noto Sans" panose="020B0502040504020204" pitchFamily="34" charset="0"/>
                          <a:sym typeface="Calibri"/>
                        </a:rPr>
                        <a:t>24 days</a:t>
                      </a:r>
                      <a:endParaRPr sz="1600" b="1" dirty="0">
                        <a:latin typeface="Noto Sans" panose="020B0502040504020204" pitchFamily="34" charset="0"/>
                        <a:ea typeface="Noto Sans" panose="020B0502040504020204" pitchFamily="34" charset="0"/>
                        <a:cs typeface="Noto Sans" panose="020B0502040504020204" pitchFamily="34" charset="0"/>
                        <a:sym typeface="Calibri"/>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600" b="1" dirty="0">
                          <a:latin typeface="Noto Sans" panose="020B0502040504020204" pitchFamily="34" charset="0"/>
                          <a:ea typeface="Noto Sans" panose="020B0502040504020204" pitchFamily="34" charset="0"/>
                          <a:cs typeface="Noto Sans" panose="020B0502040504020204" pitchFamily="34" charset="0"/>
                          <a:sym typeface="Calibri"/>
                        </a:rPr>
                        <a:t>47 days</a:t>
                      </a:r>
                      <a:endParaRPr sz="1600" b="1" dirty="0">
                        <a:latin typeface="Noto Sans" panose="020B0502040504020204" pitchFamily="34" charset="0"/>
                        <a:ea typeface="Noto Sans" panose="020B0502040504020204" pitchFamily="34" charset="0"/>
                        <a:cs typeface="Noto Sans" panose="020B0502040504020204" pitchFamily="34" charset="0"/>
                        <a:sym typeface="Calibri"/>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A6A25652-BD5C-6843-A0AC-BB04CDD0C152}"/>
              </a:ext>
            </a:extLst>
          </p:cNvPr>
          <p:cNvSpPr txBox="1"/>
          <p:nvPr/>
        </p:nvSpPr>
        <p:spPr>
          <a:xfrm>
            <a:off x="5608320" y="18288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89844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1963CF-0232-134D-B241-6AA720AD4971}"/>
              </a:ext>
            </a:extLst>
          </p:cNvPr>
          <p:cNvPicPr>
            <a:picLocks noChangeAspect="1"/>
          </p:cNvPicPr>
          <p:nvPr/>
        </p:nvPicPr>
        <p:blipFill>
          <a:blip r:embed="rId3"/>
          <a:srcRect/>
          <a:stretch/>
        </p:blipFill>
        <p:spPr>
          <a:xfrm>
            <a:off x="636300" y="1266476"/>
            <a:ext cx="7722628" cy="4727185"/>
          </a:xfrm>
          <a:prstGeom prst="rect">
            <a:avLst/>
          </a:prstGeom>
          <a:ln w="3175">
            <a:solidFill>
              <a:schemeClr val="bg1">
                <a:lumMod val="85000"/>
              </a:schemeClr>
            </a:solidFill>
          </a:ln>
          <a:effectLst>
            <a:outerShdw blurRad="152400" dist="38100" dir="5400000" algn="ctr" rotWithShape="0">
              <a:srgbClr val="000000">
                <a:alpha val="13000"/>
              </a:srgbClr>
            </a:outerShdw>
          </a:effectLst>
        </p:spPr>
      </p:pic>
    </p:spTree>
    <p:extLst>
      <p:ext uri="{BB962C8B-B14F-4D97-AF65-F5344CB8AC3E}">
        <p14:creationId xmlns:p14="http://schemas.microsoft.com/office/powerpoint/2010/main" val="2210520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4361D-8DFE-5C44-AACA-1FE4C127E9E8}"/>
              </a:ext>
            </a:extLst>
          </p:cNvPr>
          <p:cNvSpPr>
            <a:spLocks noGrp="1"/>
          </p:cNvSpPr>
          <p:nvPr>
            <p:ph type="ctrTitle"/>
          </p:nvPr>
        </p:nvSpPr>
        <p:spPr/>
        <p:txBody>
          <a:bodyPr/>
          <a:lstStyle/>
          <a:p>
            <a:r>
              <a:rPr lang="en-US" dirty="0"/>
              <a:t> </a:t>
            </a:r>
            <a:r>
              <a:rPr lang="en-US" b="1" dirty="0">
                <a:solidFill>
                  <a:srgbClr val="004CA8"/>
                </a:solidFill>
              </a:rPr>
              <a:t>Activity | </a:t>
            </a:r>
            <a:r>
              <a:rPr lang="en-US" dirty="0"/>
              <a:t>Think Like an Economist</a:t>
            </a:r>
          </a:p>
        </p:txBody>
      </p:sp>
      <p:sp>
        <p:nvSpPr>
          <p:cNvPr id="3" name="Subtitle 2">
            <a:extLst>
              <a:ext uri="{FF2B5EF4-FFF2-40B4-BE49-F238E27FC236}">
                <a16:creationId xmlns:a16="http://schemas.microsoft.com/office/drawing/2014/main" id="{E6F1F95E-EEEA-A144-A7CD-D9A30E666C78}"/>
              </a:ext>
            </a:extLst>
          </p:cNvPr>
          <p:cNvSpPr>
            <a:spLocks noGrp="1"/>
          </p:cNvSpPr>
          <p:nvPr>
            <p:ph type="subTitle" idx="1"/>
          </p:nvPr>
        </p:nvSpPr>
        <p:spPr/>
        <p:txBody>
          <a:bodyPr>
            <a:normAutofit/>
          </a:bodyPr>
          <a:lstStyle/>
          <a:p>
            <a:pPr lvl="0"/>
            <a:r>
              <a:rPr lang="en-US" dirty="0"/>
              <a:t>In your small groups:</a:t>
            </a:r>
          </a:p>
          <a:p>
            <a:pPr marL="457200" lvl="0" indent="-342900">
              <a:buSzPts val="1800"/>
              <a:buChar char="•"/>
            </a:pPr>
            <a:r>
              <a:rPr lang="en-US" dirty="0"/>
              <a:t>Read and discuss your assigned scenario.</a:t>
            </a:r>
          </a:p>
          <a:p>
            <a:pPr marL="457200" lvl="0" indent="-342900">
              <a:buSzPts val="1800"/>
              <a:buChar char="•"/>
            </a:pPr>
            <a:r>
              <a:rPr lang="en-US" dirty="0"/>
              <a:t>Predict how people would respond from two points of view:</a:t>
            </a:r>
          </a:p>
          <a:p>
            <a:pPr marL="1155700" indent="-342900">
              <a:buFont typeface="Courier New" panose="02070309020205020404" pitchFamily="49" charset="0"/>
              <a:buChar char="o"/>
            </a:pPr>
            <a:r>
              <a:rPr lang="en-US" dirty="0">
                <a:latin typeface="Noto Sans" panose="020B0502040504020204" pitchFamily="34" charset="0"/>
                <a:ea typeface="Noto Sans" panose="020B0502040504020204" pitchFamily="34" charset="0"/>
                <a:cs typeface="Noto Sans" panose="020B0502040504020204" pitchFamily="34" charset="0"/>
              </a:rPr>
              <a:t>Traditional economist</a:t>
            </a:r>
          </a:p>
          <a:p>
            <a:pPr marL="1155700" indent="-342900">
              <a:buFont typeface="Courier New" panose="02070309020205020404" pitchFamily="49" charset="0"/>
              <a:buChar char="o"/>
            </a:pPr>
            <a:r>
              <a:rPr lang="en-US" dirty="0">
                <a:latin typeface="Noto Sans" panose="020B0502040504020204" pitchFamily="34" charset="0"/>
                <a:ea typeface="Noto Sans" panose="020B0502040504020204" pitchFamily="34" charset="0"/>
                <a:cs typeface="Noto Sans" panose="020B0502040504020204" pitchFamily="34" charset="0"/>
              </a:rPr>
              <a:t>Behavioral economist </a:t>
            </a:r>
          </a:p>
          <a:p>
            <a:pPr marL="466725" indent="-347663">
              <a:buFont typeface="Arial" panose="020B0604020202020204" pitchFamily="34" charset="0"/>
              <a:buChar char="•"/>
              <a:tabLst>
                <a:tab pos="107950" algn="l"/>
              </a:tabLst>
            </a:pPr>
            <a:r>
              <a:rPr lang="en-US" dirty="0"/>
              <a:t>Be prepared to share your responses and key points from your discussion.</a:t>
            </a:r>
          </a:p>
          <a:p>
            <a:endParaRPr lang="en-US" dirty="0"/>
          </a:p>
        </p:txBody>
      </p:sp>
    </p:spTree>
    <p:extLst>
      <p:ext uri="{BB962C8B-B14F-4D97-AF65-F5344CB8AC3E}">
        <p14:creationId xmlns:p14="http://schemas.microsoft.com/office/powerpoint/2010/main" val="2668890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EEB24-767F-9146-A887-40B9ED2FE848}"/>
              </a:ext>
            </a:extLst>
          </p:cNvPr>
          <p:cNvSpPr>
            <a:spLocks noGrp="1"/>
          </p:cNvSpPr>
          <p:nvPr>
            <p:ph type="ctrTitle"/>
          </p:nvPr>
        </p:nvSpPr>
        <p:spPr/>
        <p:txBody>
          <a:bodyPr/>
          <a:lstStyle/>
          <a:p>
            <a:r>
              <a:rPr lang="en-US" dirty="0"/>
              <a:t>Behavioral Economics Theories</a:t>
            </a:r>
          </a:p>
        </p:txBody>
      </p:sp>
      <p:sp>
        <p:nvSpPr>
          <p:cNvPr id="3" name="Subtitle 2">
            <a:extLst>
              <a:ext uri="{FF2B5EF4-FFF2-40B4-BE49-F238E27FC236}">
                <a16:creationId xmlns:a16="http://schemas.microsoft.com/office/drawing/2014/main" id="{CEFEB638-E00C-194E-81EE-E536556E5AA6}"/>
              </a:ext>
            </a:extLst>
          </p:cNvPr>
          <p:cNvSpPr>
            <a:spLocks noGrp="1"/>
          </p:cNvSpPr>
          <p:nvPr>
            <p:ph type="subTitle" idx="1"/>
          </p:nvPr>
        </p:nvSpPr>
        <p:spPr>
          <a:xfrm>
            <a:off x="495672" y="2170887"/>
            <a:ext cx="8003887" cy="3892455"/>
          </a:xfrm>
        </p:spPr>
        <p:txBody>
          <a:bodyPr/>
          <a:lstStyle/>
          <a:p>
            <a:pPr lvl="0">
              <a:lnSpc>
                <a:spcPct val="115000"/>
              </a:lnSpc>
            </a:pPr>
            <a:r>
              <a:rPr lang="en-US" dirty="0"/>
              <a:t>There are four behavioral economics theories hung around </a:t>
            </a:r>
            <a:br>
              <a:rPr lang="en-US" dirty="0"/>
            </a:br>
            <a:r>
              <a:rPr lang="en-US" dirty="0"/>
              <a:t>the room.</a:t>
            </a:r>
          </a:p>
          <a:p>
            <a:pPr lvl="0">
              <a:lnSpc>
                <a:spcPct val="115000"/>
              </a:lnSpc>
            </a:pPr>
            <a:r>
              <a:rPr lang="en-US" dirty="0"/>
              <a:t>Gallery Walk: </a:t>
            </a:r>
          </a:p>
          <a:p>
            <a:pPr marL="457200" lvl="0" indent="-419100">
              <a:lnSpc>
                <a:spcPct val="115000"/>
              </a:lnSpc>
              <a:buSzPts val="3000"/>
              <a:buFont typeface="Arial" panose="020B0604020202020204" pitchFamily="34" charset="0"/>
              <a:buChar char="•"/>
            </a:pPr>
            <a:r>
              <a:rPr lang="en-US" dirty="0"/>
              <a:t>Read each description.</a:t>
            </a:r>
          </a:p>
          <a:p>
            <a:pPr marL="457200" lvl="0" indent="-419100">
              <a:lnSpc>
                <a:spcPct val="115000"/>
              </a:lnSpc>
              <a:spcBef>
                <a:spcPts val="0"/>
              </a:spcBef>
              <a:buSzPts val="3000"/>
              <a:buFont typeface="Arial" panose="020B0604020202020204" pitchFamily="34" charset="0"/>
              <a:buChar char="•"/>
            </a:pPr>
            <a:r>
              <a:rPr lang="en-US" dirty="0"/>
              <a:t>Match each theory to a scenario from </a:t>
            </a:r>
            <a:br>
              <a:rPr lang="en-US" dirty="0"/>
            </a:br>
            <a:r>
              <a:rPr lang="en-US" b="1" dirty="0"/>
              <a:t>Think Like an Economist</a:t>
            </a:r>
            <a:r>
              <a:rPr lang="en-US" dirty="0"/>
              <a:t>.</a:t>
            </a:r>
          </a:p>
          <a:p>
            <a:pPr lvl="0">
              <a:lnSpc>
                <a:spcPct val="115000"/>
              </a:lnSpc>
              <a:spcAft>
                <a:spcPts val="1000"/>
              </a:spcAft>
            </a:pPr>
            <a:endParaRPr lang="en-US" dirty="0"/>
          </a:p>
          <a:p>
            <a:endParaRPr lang="en-US" dirty="0"/>
          </a:p>
        </p:txBody>
      </p:sp>
    </p:spTree>
    <p:extLst>
      <p:ext uri="{BB962C8B-B14F-4D97-AF65-F5344CB8AC3E}">
        <p14:creationId xmlns:p14="http://schemas.microsoft.com/office/powerpoint/2010/main" val="3427730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D838B-F1A7-C347-BA61-50E18CAF2358}"/>
              </a:ext>
            </a:extLst>
          </p:cNvPr>
          <p:cNvSpPr>
            <a:spLocks noGrp="1"/>
          </p:cNvSpPr>
          <p:nvPr>
            <p:ph type="ctrTitle"/>
          </p:nvPr>
        </p:nvSpPr>
        <p:spPr>
          <a:xfrm>
            <a:off x="495673" y="1266478"/>
            <a:ext cx="8299984" cy="1748865"/>
          </a:xfrm>
        </p:spPr>
        <p:txBody>
          <a:bodyPr>
            <a:normAutofit/>
          </a:bodyPr>
          <a:lstStyle/>
          <a:p>
            <a:pPr>
              <a:lnSpc>
                <a:spcPct val="100000"/>
              </a:lnSpc>
            </a:pPr>
            <a:r>
              <a:rPr lang="en-US" sz="2400" b="1" dirty="0"/>
              <a:t>Scenario 1:</a:t>
            </a:r>
            <a:r>
              <a:rPr lang="en-US" sz="2400" dirty="0"/>
              <a:t> A person goes out to eat with one of their friends. Do you think that person will eat more than usual, less than usual, or about the same? What if they are in a group of five people? How about nine? </a:t>
            </a:r>
          </a:p>
        </p:txBody>
      </p:sp>
      <p:sp>
        <p:nvSpPr>
          <p:cNvPr id="3" name="Subtitle 2">
            <a:extLst>
              <a:ext uri="{FF2B5EF4-FFF2-40B4-BE49-F238E27FC236}">
                <a16:creationId xmlns:a16="http://schemas.microsoft.com/office/drawing/2014/main" id="{04265A3B-4C7C-3047-A60E-4F76A5C2519F}"/>
              </a:ext>
            </a:extLst>
          </p:cNvPr>
          <p:cNvSpPr>
            <a:spLocks noGrp="1"/>
          </p:cNvSpPr>
          <p:nvPr>
            <p:ph type="subTitle" idx="1"/>
          </p:nvPr>
        </p:nvSpPr>
        <p:spPr>
          <a:xfrm>
            <a:off x="495673" y="3038337"/>
            <a:ext cx="3031298" cy="540552"/>
          </a:xfrm>
        </p:spPr>
        <p:txBody>
          <a:bodyPr/>
          <a:lstStyle/>
          <a:p>
            <a:pPr lvl="0"/>
            <a:r>
              <a:rPr lang="en-US" b="1" dirty="0"/>
              <a:t>Theory: </a:t>
            </a:r>
            <a:r>
              <a:rPr lang="en-US" b="1" dirty="0">
                <a:solidFill>
                  <a:srgbClr val="004CA8"/>
                </a:solidFill>
              </a:rPr>
              <a:t>HERDING</a:t>
            </a:r>
          </a:p>
          <a:p>
            <a:endParaRPr lang="en-US" dirty="0"/>
          </a:p>
        </p:txBody>
      </p:sp>
      <p:pic>
        <p:nvPicPr>
          <p:cNvPr id="4" name="Google Shape;208;p27" title="Points scored">
            <a:extLst>
              <a:ext uri="{FF2B5EF4-FFF2-40B4-BE49-F238E27FC236}">
                <a16:creationId xmlns:a16="http://schemas.microsoft.com/office/drawing/2014/main" id="{DC2CBFC8-1F3F-A145-BA30-05EAAA7E0461}"/>
              </a:ext>
            </a:extLst>
          </p:cNvPr>
          <p:cNvPicPr preferRelativeResize="0"/>
          <p:nvPr/>
        </p:nvPicPr>
        <p:blipFill>
          <a:blip r:embed="rId3">
            <a:alphaModFix/>
          </a:blip>
          <a:stretch>
            <a:fillRect/>
          </a:stretch>
        </p:blipFill>
        <p:spPr>
          <a:xfrm>
            <a:off x="446905" y="3578890"/>
            <a:ext cx="4373573" cy="2633068"/>
          </a:xfrm>
          <a:prstGeom prst="rect">
            <a:avLst/>
          </a:prstGeom>
          <a:noFill/>
          <a:ln>
            <a:noFill/>
          </a:ln>
        </p:spPr>
      </p:pic>
    </p:spTree>
    <p:extLst>
      <p:ext uri="{BB962C8B-B14F-4D97-AF65-F5344CB8AC3E}">
        <p14:creationId xmlns:p14="http://schemas.microsoft.com/office/powerpoint/2010/main" val="131904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4EB146A-9FCA-4C4A-9A5C-3E0E5F873455}"/>
              </a:ext>
            </a:extLst>
          </p:cNvPr>
          <p:cNvSpPr>
            <a:spLocks noGrp="1"/>
          </p:cNvSpPr>
          <p:nvPr>
            <p:ph type="ctrTitle"/>
          </p:nvPr>
        </p:nvSpPr>
        <p:spPr>
          <a:xfrm>
            <a:off x="495673" y="1266477"/>
            <a:ext cx="8003886" cy="3039305"/>
          </a:xfrm>
        </p:spPr>
        <p:txBody>
          <a:bodyPr>
            <a:normAutofit/>
          </a:bodyPr>
          <a:lstStyle/>
          <a:p>
            <a:pPr>
              <a:lnSpc>
                <a:spcPct val="100000"/>
              </a:lnSpc>
            </a:pPr>
            <a:r>
              <a:rPr lang="en-US" sz="2400" b="1" dirty="0"/>
              <a:t>Scenario 2:</a:t>
            </a:r>
            <a:r>
              <a:rPr lang="en-US" sz="2400" dirty="0"/>
              <a:t> For years a company has offered an optional 401K retirement program. About 45% of employees regularly contribute a portion of their earnings. The company changes the program and now enrolls all employees automatically. Employees can now “opt out” if they don’t want to participate. After a year, do you think more people are investing, less, or about the same?</a:t>
            </a:r>
          </a:p>
        </p:txBody>
      </p:sp>
      <p:sp>
        <p:nvSpPr>
          <p:cNvPr id="9" name="Subtitle 2">
            <a:extLst>
              <a:ext uri="{FF2B5EF4-FFF2-40B4-BE49-F238E27FC236}">
                <a16:creationId xmlns:a16="http://schemas.microsoft.com/office/drawing/2014/main" id="{41C210E9-1A17-9D4D-B815-925B86A08546}"/>
              </a:ext>
            </a:extLst>
          </p:cNvPr>
          <p:cNvSpPr>
            <a:spLocks noGrp="1"/>
          </p:cNvSpPr>
          <p:nvPr>
            <p:ph type="subTitle" idx="1"/>
          </p:nvPr>
        </p:nvSpPr>
        <p:spPr>
          <a:xfrm>
            <a:off x="495673" y="4656571"/>
            <a:ext cx="4956004" cy="689285"/>
          </a:xfrm>
        </p:spPr>
        <p:txBody>
          <a:bodyPr>
            <a:normAutofit/>
          </a:bodyPr>
          <a:lstStyle/>
          <a:p>
            <a:pPr lvl="0"/>
            <a:r>
              <a:rPr lang="en-US" b="1" dirty="0"/>
              <a:t>Theory: </a:t>
            </a:r>
            <a:r>
              <a:rPr lang="en-US" b="1" dirty="0">
                <a:solidFill>
                  <a:srgbClr val="004CA8"/>
                </a:solidFill>
              </a:rPr>
              <a:t>STATUS QUO BIAS</a:t>
            </a:r>
          </a:p>
        </p:txBody>
      </p:sp>
    </p:spTree>
    <p:extLst>
      <p:ext uri="{BB962C8B-B14F-4D97-AF65-F5344CB8AC3E}">
        <p14:creationId xmlns:p14="http://schemas.microsoft.com/office/powerpoint/2010/main" val="242082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71BD4EC-47BB-7048-814F-DBABCE8DD9CA}"/>
              </a:ext>
            </a:extLst>
          </p:cNvPr>
          <p:cNvSpPr>
            <a:spLocks noGrp="1"/>
          </p:cNvSpPr>
          <p:nvPr>
            <p:ph type="ctrTitle"/>
          </p:nvPr>
        </p:nvSpPr>
        <p:spPr>
          <a:xfrm>
            <a:off x="495673" y="1266477"/>
            <a:ext cx="8003886" cy="2460571"/>
          </a:xfrm>
        </p:spPr>
        <p:txBody>
          <a:bodyPr>
            <a:normAutofit/>
          </a:bodyPr>
          <a:lstStyle/>
          <a:p>
            <a:pPr>
              <a:lnSpc>
                <a:spcPct val="100000"/>
              </a:lnSpc>
            </a:pPr>
            <a:r>
              <a:rPr lang="en-US" sz="2400" b="1" dirty="0"/>
              <a:t>Scenario 3:</a:t>
            </a:r>
            <a:r>
              <a:rPr lang="en-US" sz="2400" dirty="0"/>
              <a:t> A family buys $100 in weekend passes to a nearby indoor waterpark.  Then—out of the blue—they win a free package at an even nicer park. BUT—they find out they can only use the passes on the same weekend. Which park do they go to—the one that costs $100 or the one with free tickets?</a:t>
            </a:r>
          </a:p>
        </p:txBody>
      </p:sp>
      <p:sp>
        <p:nvSpPr>
          <p:cNvPr id="9" name="Subtitle 2">
            <a:extLst>
              <a:ext uri="{FF2B5EF4-FFF2-40B4-BE49-F238E27FC236}">
                <a16:creationId xmlns:a16="http://schemas.microsoft.com/office/drawing/2014/main" id="{9076FCF0-5F36-354E-8B03-7E298ECCF560}"/>
              </a:ext>
            </a:extLst>
          </p:cNvPr>
          <p:cNvSpPr>
            <a:spLocks noGrp="1"/>
          </p:cNvSpPr>
          <p:nvPr>
            <p:ph type="subTitle" idx="1"/>
          </p:nvPr>
        </p:nvSpPr>
        <p:spPr>
          <a:xfrm>
            <a:off x="495672" y="3926711"/>
            <a:ext cx="8003887" cy="689285"/>
          </a:xfrm>
        </p:spPr>
        <p:txBody>
          <a:bodyPr>
            <a:normAutofit/>
          </a:bodyPr>
          <a:lstStyle/>
          <a:p>
            <a:r>
              <a:rPr lang="en-US" b="1" dirty="0"/>
              <a:t>Theory: </a:t>
            </a:r>
            <a:r>
              <a:rPr lang="en-US" b="1" dirty="0">
                <a:solidFill>
                  <a:srgbClr val="004CA8"/>
                </a:solidFill>
              </a:rPr>
              <a:t>SUNK COST FALLACY</a:t>
            </a:r>
          </a:p>
          <a:p>
            <a:pPr lvl="0"/>
            <a:endParaRPr lang="en-US" dirty="0"/>
          </a:p>
        </p:txBody>
      </p:sp>
    </p:spTree>
    <p:extLst>
      <p:ext uri="{BB962C8B-B14F-4D97-AF65-F5344CB8AC3E}">
        <p14:creationId xmlns:p14="http://schemas.microsoft.com/office/powerpoint/2010/main" val="163922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D838B-F1A7-C347-BA61-50E18CAF2358}"/>
              </a:ext>
            </a:extLst>
          </p:cNvPr>
          <p:cNvSpPr>
            <a:spLocks noGrp="1"/>
          </p:cNvSpPr>
          <p:nvPr>
            <p:ph type="ctrTitle"/>
          </p:nvPr>
        </p:nvSpPr>
        <p:spPr>
          <a:xfrm>
            <a:off x="495673" y="1266478"/>
            <a:ext cx="7246247" cy="2456435"/>
          </a:xfrm>
        </p:spPr>
        <p:txBody>
          <a:bodyPr>
            <a:normAutofit/>
          </a:bodyPr>
          <a:lstStyle/>
          <a:p>
            <a:pPr lvl="0">
              <a:lnSpc>
                <a:spcPct val="100000"/>
              </a:lnSpc>
              <a:spcBef>
                <a:spcPts val="0"/>
              </a:spcBef>
            </a:pPr>
            <a:r>
              <a:rPr lang="en-US" sz="2400" b="1" dirty="0"/>
              <a:t>Scenario 4:</a:t>
            </a:r>
            <a:r>
              <a:rPr lang="en-US" sz="2400" dirty="0"/>
              <a:t> You are at a basketball game and your favorite player is having a great game. He’s made the last 10 shots he’s attempted. Your friend says he can’t keep it up. He bets you dinner after the game that the player will miss the next shot. Do you take the bet?</a:t>
            </a:r>
          </a:p>
        </p:txBody>
      </p:sp>
      <p:sp>
        <p:nvSpPr>
          <p:cNvPr id="3" name="Subtitle 2">
            <a:extLst>
              <a:ext uri="{FF2B5EF4-FFF2-40B4-BE49-F238E27FC236}">
                <a16:creationId xmlns:a16="http://schemas.microsoft.com/office/drawing/2014/main" id="{04265A3B-4C7C-3047-A60E-4F76A5C2519F}"/>
              </a:ext>
            </a:extLst>
          </p:cNvPr>
          <p:cNvSpPr>
            <a:spLocks noGrp="1"/>
          </p:cNvSpPr>
          <p:nvPr>
            <p:ph type="subTitle" idx="1"/>
          </p:nvPr>
        </p:nvSpPr>
        <p:spPr>
          <a:xfrm>
            <a:off x="495673" y="3931812"/>
            <a:ext cx="6449412" cy="718457"/>
          </a:xfrm>
        </p:spPr>
        <p:txBody>
          <a:bodyPr>
            <a:normAutofit/>
          </a:bodyPr>
          <a:lstStyle/>
          <a:p>
            <a:r>
              <a:rPr lang="en-US" b="1" dirty="0"/>
              <a:t>Theory: </a:t>
            </a:r>
            <a:r>
              <a:rPr lang="en-US" b="1" dirty="0">
                <a:solidFill>
                  <a:srgbClr val="004CA8"/>
                </a:solidFill>
              </a:rPr>
              <a:t>MISPERCEPTION OF RANDOMNESS</a:t>
            </a:r>
          </a:p>
          <a:p>
            <a:endParaRPr lang="en-US" dirty="0"/>
          </a:p>
          <a:p>
            <a:pPr lvl="0"/>
            <a:endParaRPr lang="en-US" dirty="0"/>
          </a:p>
        </p:txBody>
      </p:sp>
    </p:spTree>
    <p:extLst>
      <p:ext uri="{BB962C8B-B14F-4D97-AF65-F5344CB8AC3E}">
        <p14:creationId xmlns:p14="http://schemas.microsoft.com/office/powerpoint/2010/main" val="367780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74628B-DDC2-B049-B5E0-F4383978A2B4}"/>
              </a:ext>
            </a:extLst>
          </p:cNvPr>
          <p:cNvSpPr txBox="1"/>
          <p:nvPr/>
        </p:nvSpPr>
        <p:spPr>
          <a:xfrm>
            <a:off x="8737600" y="3365500"/>
            <a:ext cx="184731" cy="369332"/>
          </a:xfrm>
          <a:prstGeom prst="rect">
            <a:avLst/>
          </a:prstGeom>
          <a:noFill/>
        </p:spPr>
        <p:txBody>
          <a:bodyPr wrap="none" rtlCol="0">
            <a:spAutoFit/>
          </a:bodyPr>
          <a:lstStyle/>
          <a:p>
            <a:endParaRPr lang="en-US"/>
          </a:p>
        </p:txBody>
      </p:sp>
      <p:sp>
        <p:nvSpPr>
          <p:cNvPr id="6" name="Title 1">
            <a:extLst>
              <a:ext uri="{FF2B5EF4-FFF2-40B4-BE49-F238E27FC236}">
                <a16:creationId xmlns:a16="http://schemas.microsoft.com/office/drawing/2014/main" id="{1A7D1D6A-471F-BF4C-9D3F-6DBE1D3275A7}"/>
              </a:ext>
            </a:extLst>
          </p:cNvPr>
          <p:cNvSpPr txBox="1">
            <a:spLocks/>
          </p:cNvSpPr>
          <p:nvPr/>
        </p:nvSpPr>
        <p:spPr>
          <a:xfrm>
            <a:off x="493186" y="2484686"/>
            <a:ext cx="4388530" cy="165233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chemeClr val="bg1"/>
                </a:solidFill>
                <a:latin typeface="Brandon Grotesque Bold" panose="020B0503020203060202" pitchFamily="34" charset="77"/>
                <a:ea typeface="+mj-ea"/>
                <a:cs typeface="+mj-cs"/>
              </a:defRPr>
            </a:lvl1pPr>
          </a:lstStyle>
          <a:p>
            <a:r>
              <a:rPr lang="en-US" sz="5400" b="1" dirty="0">
                <a:solidFill>
                  <a:srgbClr val="004CA8"/>
                </a:solidFill>
                <a:latin typeface="Noto Sans" panose="020B0502040504020204" pitchFamily="34" charset="0"/>
                <a:ea typeface="Noto Sans" panose="020B0502040504020204" pitchFamily="34" charset="0"/>
                <a:cs typeface="Noto Sans" panose="020B0502040504020204" pitchFamily="34" charset="0"/>
              </a:rPr>
              <a:t>What would you do?</a:t>
            </a:r>
          </a:p>
        </p:txBody>
      </p:sp>
      <p:sp>
        <p:nvSpPr>
          <p:cNvPr id="7" name="Rectangle 6">
            <a:extLst>
              <a:ext uri="{FF2B5EF4-FFF2-40B4-BE49-F238E27FC236}">
                <a16:creationId xmlns:a16="http://schemas.microsoft.com/office/drawing/2014/main" id="{C266B307-7A03-B54A-B40D-D644595A643B}"/>
              </a:ext>
            </a:extLst>
          </p:cNvPr>
          <p:cNvSpPr/>
          <p:nvPr/>
        </p:nvSpPr>
        <p:spPr>
          <a:xfrm>
            <a:off x="367748" y="6380922"/>
            <a:ext cx="268356" cy="29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293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4B77-0DED-0E40-931D-5C86F0220857}"/>
              </a:ext>
            </a:extLst>
          </p:cNvPr>
          <p:cNvSpPr>
            <a:spLocks noGrp="1"/>
          </p:cNvSpPr>
          <p:nvPr>
            <p:ph type="ctrTitle"/>
          </p:nvPr>
        </p:nvSpPr>
        <p:spPr/>
        <p:txBody>
          <a:bodyPr/>
          <a:lstStyle/>
          <a:p>
            <a:r>
              <a:rPr lang="en-US" b="1" dirty="0">
                <a:solidFill>
                  <a:srgbClr val="004CA8"/>
                </a:solidFill>
              </a:rPr>
              <a:t>Activity | </a:t>
            </a:r>
            <a:r>
              <a:rPr lang="en-US" dirty="0"/>
              <a:t>Create It</a:t>
            </a:r>
          </a:p>
        </p:txBody>
      </p:sp>
      <p:sp>
        <p:nvSpPr>
          <p:cNvPr id="3" name="Subtitle 2">
            <a:extLst>
              <a:ext uri="{FF2B5EF4-FFF2-40B4-BE49-F238E27FC236}">
                <a16:creationId xmlns:a16="http://schemas.microsoft.com/office/drawing/2014/main" id="{620024B3-278D-BA4F-A0D4-55C48216095E}"/>
              </a:ext>
            </a:extLst>
          </p:cNvPr>
          <p:cNvSpPr>
            <a:spLocks noGrp="1"/>
          </p:cNvSpPr>
          <p:nvPr>
            <p:ph type="subTitle" idx="1"/>
          </p:nvPr>
        </p:nvSpPr>
        <p:spPr>
          <a:xfrm>
            <a:off x="495672" y="1802812"/>
            <a:ext cx="8003887" cy="3252376"/>
          </a:xfrm>
        </p:spPr>
        <p:txBody>
          <a:bodyPr/>
          <a:lstStyle/>
          <a:p>
            <a:pPr marL="457200" lvl="0" indent="-342900">
              <a:buSzPts val="1800"/>
              <a:buChar char="•"/>
            </a:pPr>
            <a:r>
              <a:rPr lang="en-US" dirty="0"/>
              <a:t>Create a scenario based on one of the four theories presented.</a:t>
            </a:r>
          </a:p>
          <a:p>
            <a:pPr marL="457200" lvl="0" indent="-342900">
              <a:spcBef>
                <a:spcPts val="0"/>
              </a:spcBef>
              <a:buSzPts val="1800"/>
              <a:buChar char="•"/>
            </a:pPr>
            <a:r>
              <a:rPr lang="en-US" dirty="0"/>
              <a:t>Be ready to share and/or offer feedback on the ideas </a:t>
            </a:r>
            <a:br>
              <a:rPr lang="en-US" dirty="0"/>
            </a:br>
            <a:r>
              <a:rPr lang="en-US" dirty="0"/>
              <a:t>of other students.</a:t>
            </a:r>
          </a:p>
          <a:p>
            <a:endParaRPr lang="en-US" dirty="0"/>
          </a:p>
        </p:txBody>
      </p:sp>
      <p:pic>
        <p:nvPicPr>
          <p:cNvPr id="4" name="Picture 3">
            <a:extLst>
              <a:ext uri="{FF2B5EF4-FFF2-40B4-BE49-F238E27FC236}">
                <a16:creationId xmlns:a16="http://schemas.microsoft.com/office/drawing/2014/main" id="{1A568171-91BA-E44D-BB4F-5DC0F58935F1}"/>
              </a:ext>
            </a:extLst>
          </p:cNvPr>
          <p:cNvPicPr>
            <a:picLocks noChangeAspect="1"/>
          </p:cNvPicPr>
          <p:nvPr/>
        </p:nvPicPr>
        <p:blipFill>
          <a:blip r:embed="rId3"/>
          <a:stretch>
            <a:fillRect/>
          </a:stretch>
        </p:blipFill>
        <p:spPr>
          <a:xfrm>
            <a:off x="3372752" y="2991794"/>
            <a:ext cx="2776181" cy="3192929"/>
          </a:xfrm>
          <a:prstGeom prst="rect">
            <a:avLst/>
          </a:prstGeom>
        </p:spPr>
      </p:pic>
    </p:spTree>
    <p:extLst>
      <p:ext uri="{BB962C8B-B14F-4D97-AF65-F5344CB8AC3E}">
        <p14:creationId xmlns:p14="http://schemas.microsoft.com/office/powerpoint/2010/main" val="2420412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10F44-6651-B44F-924C-ACCEE63C6254}"/>
              </a:ext>
            </a:extLst>
          </p:cNvPr>
          <p:cNvSpPr>
            <a:spLocks noGrp="1"/>
          </p:cNvSpPr>
          <p:nvPr>
            <p:ph type="ctrTitle"/>
          </p:nvPr>
        </p:nvSpPr>
        <p:spPr/>
        <p:txBody>
          <a:bodyPr/>
          <a:lstStyle/>
          <a:p>
            <a:r>
              <a:rPr lang="en-US" b="1" dirty="0">
                <a:solidFill>
                  <a:srgbClr val="004CA8"/>
                </a:solidFill>
              </a:rPr>
              <a:t>Activity | </a:t>
            </a:r>
            <a:r>
              <a:rPr lang="en-US" dirty="0"/>
              <a:t>Behavioral Economics at Work</a:t>
            </a:r>
          </a:p>
        </p:txBody>
      </p:sp>
      <p:sp>
        <p:nvSpPr>
          <p:cNvPr id="3" name="Subtitle 2">
            <a:extLst>
              <a:ext uri="{FF2B5EF4-FFF2-40B4-BE49-F238E27FC236}">
                <a16:creationId xmlns:a16="http://schemas.microsoft.com/office/drawing/2014/main" id="{F8D025D1-7550-DC42-8C00-E3B8A2CC6A81}"/>
              </a:ext>
            </a:extLst>
          </p:cNvPr>
          <p:cNvSpPr>
            <a:spLocks noGrp="1"/>
          </p:cNvSpPr>
          <p:nvPr>
            <p:ph type="subTitle" idx="1"/>
          </p:nvPr>
        </p:nvSpPr>
        <p:spPr>
          <a:xfrm>
            <a:off x="495673" y="1779002"/>
            <a:ext cx="5224211" cy="4490988"/>
          </a:xfrm>
        </p:spPr>
        <p:txBody>
          <a:bodyPr>
            <a:normAutofit/>
          </a:bodyPr>
          <a:lstStyle/>
          <a:p>
            <a:pPr marL="457200" lvl="0" indent="-342900">
              <a:buSzPts val="1800"/>
              <a:buChar char="•"/>
            </a:pPr>
            <a:r>
              <a:rPr lang="en-US" dirty="0"/>
              <a:t>Watch each video</a:t>
            </a:r>
          </a:p>
          <a:p>
            <a:pPr marL="457200" lvl="0" indent="-342900">
              <a:spcBef>
                <a:spcPts val="0"/>
              </a:spcBef>
              <a:buSzPts val="1800"/>
              <a:buChar char="•"/>
            </a:pPr>
            <a:r>
              <a:rPr lang="en-US" dirty="0"/>
              <a:t>Brainstorm ways that behavioral economics—or people’s irrational decision making—could impact the career</a:t>
            </a:r>
          </a:p>
          <a:p>
            <a:pPr marL="457200" lvl="0" indent="-342900">
              <a:spcBef>
                <a:spcPts val="0"/>
              </a:spcBef>
              <a:buSzPts val="1800"/>
              <a:buChar char="•"/>
            </a:pPr>
            <a:r>
              <a:rPr lang="en-US" dirty="0"/>
              <a:t>Consider these questions:</a:t>
            </a:r>
          </a:p>
          <a:p>
            <a:pPr marL="914400" lvl="1" indent="-342900" algn="l">
              <a:lnSpc>
                <a:spcPct val="100000"/>
              </a:lnSpc>
              <a:spcBef>
                <a:spcPts val="0"/>
              </a:spcBef>
              <a:buSzPts val="1800"/>
              <a:buChar char="•"/>
            </a:pPr>
            <a:r>
              <a:rPr lang="en-US" dirty="0">
                <a:latin typeface="Noto Sans" panose="020B0502040504020204" pitchFamily="34" charset="0"/>
                <a:ea typeface="Noto Sans" panose="020B0502040504020204" pitchFamily="34" charset="0"/>
                <a:cs typeface="Noto Sans" panose="020B0502040504020204" pitchFamily="34" charset="0"/>
              </a:rPr>
              <a:t>Would this career be necessary if people made rational decisions?</a:t>
            </a:r>
          </a:p>
          <a:p>
            <a:pPr marL="914400" lvl="1" indent="-342900" algn="l">
              <a:lnSpc>
                <a:spcPct val="100000"/>
              </a:lnSpc>
              <a:spcBef>
                <a:spcPts val="0"/>
              </a:spcBef>
              <a:buSzPts val="1800"/>
              <a:buChar char="•"/>
            </a:pPr>
            <a:r>
              <a:rPr lang="en-US" dirty="0">
                <a:latin typeface="Noto Sans" panose="020B0502040504020204" pitchFamily="34" charset="0"/>
                <a:ea typeface="Noto Sans" panose="020B0502040504020204" pitchFamily="34" charset="0"/>
                <a:cs typeface="Noto Sans" panose="020B0502040504020204" pitchFamily="34" charset="0"/>
              </a:rPr>
              <a:t>Does irrational decision making influence the number of people needed to do this job?</a:t>
            </a:r>
          </a:p>
          <a:p>
            <a:pPr marL="914400" lvl="1" indent="-342900" algn="l">
              <a:lnSpc>
                <a:spcPct val="100000"/>
              </a:lnSpc>
              <a:spcBef>
                <a:spcPts val="0"/>
              </a:spcBef>
              <a:buSzPts val="1800"/>
              <a:buChar char="•"/>
            </a:pPr>
            <a:r>
              <a:rPr lang="en-US" dirty="0">
                <a:latin typeface="Noto Sans" panose="020B0502040504020204" pitchFamily="34" charset="0"/>
                <a:ea typeface="Noto Sans" panose="020B0502040504020204" pitchFamily="34" charset="0"/>
                <a:cs typeface="Noto Sans" panose="020B0502040504020204" pitchFamily="34" charset="0"/>
              </a:rPr>
              <a:t>What decisions do people in this job face that could be made rationally or irrationally?</a:t>
            </a:r>
          </a:p>
          <a:p>
            <a:pPr lvl="0"/>
            <a:endParaRPr lang="en-US" dirty="0"/>
          </a:p>
          <a:p>
            <a:endParaRPr lang="en-US" dirty="0"/>
          </a:p>
        </p:txBody>
      </p:sp>
      <p:pic>
        <p:nvPicPr>
          <p:cNvPr id="9" name="Picture 8">
            <a:extLst>
              <a:ext uri="{FF2B5EF4-FFF2-40B4-BE49-F238E27FC236}">
                <a16:creationId xmlns:a16="http://schemas.microsoft.com/office/drawing/2014/main" id="{EC2F1B97-4866-7346-B7BA-2C78E3CD2E59}"/>
              </a:ext>
            </a:extLst>
          </p:cNvPr>
          <p:cNvPicPr>
            <a:picLocks noChangeAspect="1"/>
          </p:cNvPicPr>
          <p:nvPr/>
        </p:nvPicPr>
        <p:blipFill>
          <a:blip r:embed="rId3"/>
          <a:stretch>
            <a:fillRect/>
          </a:stretch>
        </p:blipFill>
        <p:spPr>
          <a:xfrm>
            <a:off x="5719884" y="1955762"/>
            <a:ext cx="3001944" cy="3895111"/>
          </a:xfrm>
          <a:prstGeom prst="rect">
            <a:avLst/>
          </a:prstGeom>
          <a:ln w="3175">
            <a:solidFill>
              <a:schemeClr val="bg1">
                <a:lumMod val="85000"/>
              </a:schemeClr>
            </a:solidFill>
          </a:ln>
          <a:effectLst>
            <a:outerShdw blurRad="152400" dist="38100" dir="5400000" algn="ctr" rotWithShape="0">
              <a:srgbClr val="000000">
                <a:alpha val="13000"/>
              </a:srgbClr>
            </a:outerShdw>
          </a:effectLst>
        </p:spPr>
      </p:pic>
    </p:spTree>
    <p:extLst>
      <p:ext uri="{BB962C8B-B14F-4D97-AF65-F5344CB8AC3E}">
        <p14:creationId xmlns:p14="http://schemas.microsoft.com/office/powerpoint/2010/main" val="1722677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EA2F4-E310-744D-9802-49C8517FDA43}"/>
              </a:ext>
            </a:extLst>
          </p:cNvPr>
          <p:cNvSpPr>
            <a:spLocks noGrp="1"/>
          </p:cNvSpPr>
          <p:nvPr>
            <p:ph type="ctrTitle"/>
          </p:nvPr>
        </p:nvSpPr>
        <p:spPr>
          <a:xfrm>
            <a:off x="495673" y="1263744"/>
            <a:ext cx="8569196" cy="538679"/>
          </a:xfrm>
        </p:spPr>
        <p:txBody>
          <a:bodyPr>
            <a:normAutofit/>
          </a:bodyPr>
          <a:lstStyle/>
          <a:p>
            <a:r>
              <a:rPr lang="en-US" dirty="0"/>
              <a:t>Career and Technical Education Teacher</a:t>
            </a:r>
          </a:p>
        </p:txBody>
      </p:sp>
      <p:pic>
        <p:nvPicPr>
          <p:cNvPr id="6" name="Picture 5">
            <a:hlinkClick r:id="rId3"/>
            <a:extLst>
              <a:ext uri="{FF2B5EF4-FFF2-40B4-BE49-F238E27FC236}">
                <a16:creationId xmlns:a16="http://schemas.microsoft.com/office/drawing/2014/main" id="{7460E61F-E5DA-244D-94FE-D0F68E4048B4}"/>
              </a:ext>
            </a:extLst>
          </p:cNvPr>
          <p:cNvPicPr>
            <a:picLocks noChangeAspect="1"/>
          </p:cNvPicPr>
          <p:nvPr/>
        </p:nvPicPr>
        <p:blipFill>
          <a:blip r:embed="rId4"/>
          <a:srcRect/>
          <a:stretch/>
        </p:blipFill>
        <p:spPr>
          <a:xfrm>
            <a:off x="1342679" y="2165107"/>
            <a:ext cx="6458642" cy="3647021"/>
          </a:xfrm>
          <a:prstGeom prst="rect">
            <a:avLst/>
          </a:prstGeom>
        </p:spPr>
      </p:pic>
    </p:spTree>
    <p:extLst>
      <p:ext uri="{BB962C8B-B14F-4D97-AF65-F5344CB8AC3E}">
        <p14:creationId xmlns:p14="http://schemas.microsoft.com/office/powerpoint/2010/main" val="3037916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8CBA-B825-A748-B030-29F6652075F0}"/>
              </a:ext>
            </a:extLst>
          </p:cNvPr>
          <p:cNvSpPr>
            <a:spLocks noGrp="1"/>
          </p:cNvSpPr>
          <p:nvPr>
            <p:ph type="ctrTitle"/>
          </p:nvPr>
        </p:nvSpPr>
        <p:spPr/>
        <p:txBody>
          <a:bodyPr/>
          <a:lstStyle/>
          <a:p>
            <a:r>
              <a:rPr lang="en-US" dirty="0"/>
              <a:t>Farmers and Ranchers</a:t>
            </a:r>
          </a:p>
        </p:txBody>
      </p:sp>
      <p:sp>
        <p:nvSpPr>
          <p:cNvPr id="7" name="Rounded Rectangle 6">
            <a:extLst>
              <a:ext uri="{FF2B5EF4-FFF2-40B4-BE49-F238E27FC236}">
                <a16:creationId xmlns:a16="http://schemas.microsoft.com/office/drawing/2014/main" id="{B7E79019-FFD2-A24D-8CC8-D12A8BFAB9F5}"/>
              </a:ext>
            </a:extLst>
          </p:cNvPr>
          <p:cNvSpPr/>
          <p:nvPr/>
        </p:nvSpPr>
        <p:spPr>
          <a:xfrm>
            <a:off x="3890836" y="3451142"/>
            <a:ext cx="891822" cy="891822"/>
          </a:xfrm>
          <a:prstGeom prst="round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19E8DA19-68CB-5249-8042-0FB6BC0447BD}"/>
              </a:ext>
            </a:extLst>
          </p:cNvPr>
          <p:cNvSpPr/>
          <p:nvPr/>
        </p:nvSpPr>
        <p:spPr>
          <a:xfrm rot="5400000">
            <a:off x="4162538" y="3713441"/>
            <a:ext cx="382764" cy="374942"/>
          </a:xfrm>
          <a:prstGeom prst="triangle">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hlinkClick r:id="rId3"/>
            <a:extLst>
              <a:ext uri="{FF2B5EF4-FFF2-40B4-BE49-F238E27FC236}">
                <a16:creationId xmlns:a16="http://schemas.microsoft.com/office/drawing/2014/main" id="{F0EF1151-8E81-D84B-87E9-06A259C08993}"/>
              </a:ext>
            </a:extLst>
          </p:cNvPr>
          <p:cNvPicPr>
            <a:picLocks noChangeAspect="1"/>
          </p:cNvPicPr>
          <p:nvPr/>
        </p:nvPicPr>
        <p:blipFill>
          <a:blip r:embed="rId4"/>
          <a:srcRect/>
          <a:stretch/>
        </p:blipFill>
        <p:spPr>
          <a:xfrm>
            <a:off x="1342679" y="2156728"/>
            <a:ext cx="6458642" cy="3621568"/>
          </a:xfrm>
          <a:prstGeom prst="rect">
            <a:avLst/>
          </a:prstGeom>
        </p:spPr>
      </p:pic>
      <p:sp>
        <p:nvSpPr>
          <p:cNvPr id="10" name="Rounded Rectangle 9">
            <a:hlinkClick r:id="rId3"/>
            <a:extLst>
              <a:ext uri="{FF2B5EF4-FFF2-40B4-BE49-F238E27FC236}">
                <a16:creationId xmlns:a16="http://schemas.microsoft.com/office/drawing/2014/main" id="{171179F9-5D81-434D-9F66-D2676F37E937}"/>
              </a:ext>
            </a:extLst>
          </p:cNvPr>
          <p:cNvSpPr/>
          <p:nvPr/>
        </p:nvSpPr>
        <p:spPr>
          <a:xfrm>
            <a:off x="4167757" y="3539062"/>
            <a:ext cx="830278" cy="830278"/>
          </a:xfrm>
          <a:prstGeom prst="round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hlinkClick r:id="rId3"/>
            <a:extLst>
              <a:ext uri="{FF2B5EF4-FFF2-40B4-BE49-F238E27FC236}">
                <a16:creationId xmlns:a16="http://schemas.microsoft.com/office/drawing/2014/main" id="{B721EA17-CE4D-124C-AF17-E05F928541FB}"/>
              </a:ext>
            </a:extLst>
          </p:cNvPr>
          <p:cNvSpPr/>
          <p:nvPr/>
        </p:nvSpPr>
        <p:spPr>
          <a:xfrm rot="5400000">
            <a:off x="4439729" y="3783507"/>
            <a:ext cx="356350" cy="349068"/>
          </a:xfrm>
          <a:prstGeom prst="triangle">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596DCDF1-DB88-294D-B1E6-A07891B13119}"/>
              </a:ext>
            </a:extLst>
          </p:cNvPr>
          <p:cNvGrpSpPr/>
          <p:nvPr/>
        </p:nvGrpSpPr>
        <p:grpSpPr>
          <a:xfrm>
            <a:off x="7347065" y="307124"/>
            <a:ext cx="1301262" cy="1301262"/>
            <a:chOff x="7347065" y="307124"/>
            <a:chExt cx="1301262" cy="1301262"/>
          </a:xfrm>
        </p:grpSpPr>
        <p:sp>
          <p:nvSpPr>
            <p:cNvPr id="5" name="8-Point Star 4">
              <a:extLst>
                <a:ext uri="{FF2B5EF4-FFF2-40B4-BE49-F238E27FC236}">
                  <a16:creationId xmlns:a16="http://schemas.microsoft.com/office/drawing/2014/main" id="{5FE2852C-C555-A649-8EDD-19337ED24F64}"/>
                </a:ext>
              </a:extLst>
            </p:cNvPr>
            <p:cNvSpPr/>
            <p:nvPr/>
          </p:nvSpPr>
          <p:spPr>
            <a:xfrm>
              <a:off x="7347065" y="307124"/>
              <a:ext cx="1301262" cy="1301262"/>
            </a:xfrm>
            <a:prstGeom prst="star8">
              <a:avLst/>
            </a:prstGeom>
            <a:solidFill>
              <a:schemeClr val="bg1"/>
            </a:solidFill>
            <a:ln w="57150">
              <a:solidFill>
                <a:srgbClr val="84DB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259;p34">
              <a:extLst>
                <a:ext uri="{FF2B5EF4-FFF2-40B4-BE49-F238E27FC236}">
                  <a16:creationId xmlns:a16="http://schemas.microsoft.com/office/drawing/2014/main" id="{CA1C6A95-FC49-1C4C-B8CF-60A23DEC0894}"/>
                </a:ext>
              </a:extLst>
            </p:cNvPr>
            <p:cNvSpPr txBox="1"/>
            <p:nvPr/>
          </p:nvSpPr>
          <p:spPr>
            <a:xfrm>
              <a:off x="7476619" y="627531"/>
              <a:ext cx="1068292" cy="61584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b="1"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rPr>
                <a:t>Futures</a:t>
              </a:r>
              <a:endParaRPr sz="1400" b="1"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endParaRPr>
            </a:p>
            <a:p>
              <a:pPr marL="0" lvl="0" indent="0" algn="ctr" rtl="0">
                <a:spcBef>
                  <a:spcPts val="0"/>
                </a:spcBef>
                <a:spcAft>
                  <a:spcPts val="0"/>
                </a:spcAft>
                <a:buNone/>
              </a:pPr>
              <a:r>
                <a:rPr lang="en-US" sz="1400" b="1"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rPr>
                <a:t>Spotlight</a:t>
              </a:r>
              <a:endParaRPr sz="1400" b="1"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endParaRPr>
            </a:p>
          </p:txBody>
        </p:sp>
      </p:grpSp>
    </p:spTree>
    <p:extLst>
      <p:ext uri="{BB962C8B-B14F-4D97-AF65-F5344CB8AC3E}">
        <p14:creationId xmlns:p14="http://schemas.microsoft.com/office/powerpoint/2010/main" val="202529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0625E-7EC7-3540-AA61-612B6EEB56A0}"/>
              </a:ext>
            </a:extLst>
          </p:cNvPr>
          <p:cNvSpPr>
            <a:spLocks noGrp="1"/>
          </p:cNvSpPr>
          <p:nvPr>
            <p:ph type="ctrTitle"/>
          </p:nvPr>
        </p:nvSpPr>
        <p:spPr/>
        <p:txBody>
          <a:bodyPr/>
          <a:lstStyle/>
          <a:p>
            <a:r>
              <a:rPr lang="en-US" dirty="0"/>
              <a:t>Dietician</a:t>
            </a:r>
          </a:p>
        </p:txBody>
      </p:sp>
      <p:pic>
        <p:nvPicPr>
          <p:cNvPr id="7" name="Picture 6">
            <a:hlinkClick r:id="rId3"/>
            <a:extLst>
              <a:ext uri="{FF2B5EF4-FFF2-40B4-BE49-F238E27FC236}">
                <a16:creationId xmlns:a16="http://schemas.microsoft.com/office/drawing/2014/main" id="{4749F9CE-EFB9-1345-9637-3A7F6F1C15AF}"/>
              </a:ext>
            </a:extLst>
          </p:cNvPr>
          <p:cNvPicPr>
            <a:picLocks noChangeAspect="1"/>
          </p:cNvPicPr>
          <p:nvPr/>
        </p:nvPicPr>
        <p:blipFill>
          <a:blip r:embed="rId4"/>
          <a:srcRect/>
          <a:stretch/>
        </p:blipFill>
        <p:spPr>
          <a:xfrm>
            <a:off x="1362810" y="2156729"/>
            <a:ext cx="6438511" cy="3608790"/>
          </a:xfrm>
          <a:prstGeom prst="rect">
            <a:avLst/>
          </a:prstGeom>
        </p:spPr>
      </p:pic>
    </p:spTree>
    <p:extLst>
      <p:ext uri="{BB962C8B-B14F-4D97-AF65-F5344CB8AC3E}">
        <p14:creationId xmlns:p14="http://schemas.microsoft.com/office/powerpoint/2010/main" val="301563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01D4B-1FDC-B74F-828B-0C7A9C681DF3}"/>
              </a:ext>
            </a:extLst>
          </p:cNvPr>
          <p:cNvSpPr>
            <a:spLocks noGrp="1"/>
          </p:cNvSpPr>
          <p:nvPr>
            <p:ph type="ctrTitle"/>
          </p:nvPr>
        </p:nvSpPr>
        <p:spPr>
          <a:xfrm>
            <a:off x="495673" y="1266477"/>
            <a:ext cx="8003886" cy="1302552"/>
          </a:xfrm>
        </p:spPr>
        <p:txBody>
          <a:bodyPr>
            <a:normAutofit/>
          </a:bodyPr>
          <a:lstStyle/>
          <a:p>
            <a:r>
              <a:rPr lang="en-US" dirty="0"/>
              <a:t>Challenge: How Rational Are My Choices?</a:t>
            </a:r>
          </a:p>
        </p:txBody>
      </p:sp>
      <p:sp>
        <p:nvSpPr>
          <p:cNvPr id="3" name="Subtitle 2">
            <a:extLst>
              <a:ext uri="{FF2B5EF4-FFF2-40B4-BE49-F238E27FC236}">
                <a16:creationId xmlns:a16="http://schemas.microsoft.com/office/drawing/2014/main" id="{EC2B2E70-801E-B445-BB94-C9BA553880BE}"/>
              </a:ext>
            </a:extLst>
          </p:cNvPr>
          <p:cNvSpPr>
            <a:spLocks noGrp="1"/>
          </p:cNvSpPr>
          <p:nvPr>
            <p:ph type="subTitle" idx="1"/>
          </p:nvPr>
        </p:nvSpPr>
        <p:spPr>
          <a:xfrm>
            <a:off x="495672" y="2501228"/>
            <a:ext cx="4250499" cy="3252376"/>
          </a:xfrm>
        </p:spPr>
        <p:txBody>
          <a:bodyPr/>
          <a:lstStyle/>
          <a:p>
            <a:pPr marL="457200" lvl="0" indent="-342900">
              <a:buSzPts val="1800"/>
              <a:buChar char="•"/>
            </a:pPr>
            <a:r>
              <a:rPr lang="en-US" dirty="0"/>
              <a:t>Write down two </a:t>
            </a:r>
            <a:r>
              <a:rPr lang="en-US" b="1" dirty="0">
                <a:solidFill>
                  <a:srgbClr val="004CA8"/>
                </a:solidFill>
              </a:rPr>
              <a:t>economic</a:t>
            </a:r>
            <a:r>
              <a:rPr lang="en-US" dirty="0">
                <a:solidFill>
                  <a:srgbClr val="6AA84F"/>
                </a:solidFill>
              </a:rPr>
              <a:t> </a:t>
            </a:r>
            <a:r>
              <a:rPr lang="en-US" dirty="0"/>
              <a:t>decisions you make each </a:t>
            </a:r>
            <a:br>
              <a:rPr lang="en-US" dirty="0"/>
            </a:br>
            <a:r>
              <a:rPr lang="en-US" b="1" dirty="0">
                <a:solidFill>
                  <a:srgbClr val="004CA8"/>
                </a:solidFill>
              </a:rPr>
              <a:t>four</a:t>
            </a:r>
            <a:r>
              <a:rPr lang="en-US" dirty="0">
                <a:solidFill>
                  <a:srgbClr val="FF0000"/>
                </a:solidFill>
              </a:rPr>
              <a:t> </a:t>
            </a:r>
            <a:r>
              <a:rPr lang="en-US" dirty="0"/>
              <a:t>of</a:t>
            </a:r>
            <a:r>
              <a:rPr lang="en-US" dirty="0">
                <a:solidFill>
                  <a:srgbClr val="FF0000"/>
                </a:solidFill>
              </a:rPr>
              <a:t> </a:t>
            </a:r>
            <a:r>
              <a:rPr lang="en-US" dirty="0"/>
              <a:t>the next five days</a:t>
            </a:r>
          </a:p>
          <a:p>
            <a:pPr marL="457200" lvl="0" indent="-342900">
              <a:spcBef>
                <a:spcPts val="0"/>
              </a:spcBef>
              <a:buSzPts val="1800"/>
              <a:buChar char="•"/>
            </a:pPr>
            <a:r>
              <a:rPr lang="en-US" dirty="0"/>
              <a:t>Consider the factors influencing each</a:t>
            </a:r>
          </a:p>
          <a:p>
            <a:pPr marL="457200" lvl="0" indent="-342900">
              <a:spcBef>
                <a:spcPts val="0"/>
              </a:spcBef>
              <a:buSzPts val="1800"/>
              <a:buChar char="•"/>
            </a:pPr>
            <a:r>
              <a:rPr lang="en-US" dirty="0"/>
              <a:t>Categorize each as being predicted by traditional or behavioral economics</a:t>
            </a:r>
          </a:p>
          <a:p>
            <a:pPr marL="457200" lvl="0" indent="-342900">
              <a:spcBef>
                <a:spcPts val="0"/>
              </a:spcBef>
              <a:buSzPts val="1800"/>
              <a:buChar char="•"/>
            </a:pPr>
            <a:r>
              <a:rPr lang="en-US" dirty="0"/>
              <a:t>Be prepared to discuss your results in class</a:t>
            </a:r>
          </a:p>
          <a:p>
            <a:endParaRPr lang="en-US" dirty="0"/>
          </a:p>
        </p:txBody>
      </p:sp>
      <p:pic>
        <p:nvPicPr>
          <p:cNvPr id="5" name="Picture 4">
            <a:extLst>
              <a:ext uri="{FF2B5EF4-FFF2-40B4-BE49-F238E27FC236}">
                <a16:creationId xmlns:a16="http://schemas.microsoft.com/office/drawing/2014/main" id="{9C260986-EC7E-3F4F-A8A1-1EF6FB35ACC7}"/>
              </a:ext>
            </a:extLst>
          </p:cNvPr>
          <p:cNvPicPr>
            <a:picLocks noChangeAspect="1"/>
          </p:cNvPicPr>
          <p:nvPr/>
        </p:nvPicPr>
        <p:blipFill>
          <a:blip r:embed="rId3"/>
          <a:srcRect/>
          <a:stretch/>
        </p:blipFill>
        <p:spPr>
          <a:xfrm>
            <a:off x="4658248" y="2501228"/>
            <a:ext cx="4199536" cy="3252376"/>
          </a:xfrm>
          <a:prstGeom prst="rect">
            <a:avLst/>
          </a:prstGeom>
          <a:ln w="3175">
            <a:solidFill>
              <a:schemeClr val="bg1">
                <a:lumMod val="85000"/>
              </a:schemeClr>
            </a:solidFill>
          </a:ln>
          <a:effectLst>
            <a:outerShdw blurRad="152400" dist="38100" dir="5400000" algn="ctr" rotWithShape="0">
              <a:srgbClr val="000000">
                <a:alpha val="13000"/>
              </a:srgbClr>
            </a:outerShdw>
          </a:effectLst>
        </p:spPr>
      </p:pic>
    </p:spTree>
    <p:extLst>
      <p:ext uri="{BB962C8B-B14F-4D97-AF65-F5344CB8AC3E}">
        <p14:creationId xmlns:p14="http://schemas.microsoft.com/office/powerpoint/2010/main" val="4144050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0E92E-04D7-6347-9C12-7AEC006685CF}"/>
              </a:ext>
            </a:extLst>
          </p:cNvPr>
          <p:cNvSpPr>
            <a:spLocks noGrp="1"/>
          </p:cNvSpPr>
          <p:nvPr>
            <p:ph type="ctrTitle"/>
          </p:nvPr>
        </p:nvSpPr>
        <p:spPr>
          <a:xfrm>
            <a:off x="495673" y="1266477"/>
            <a:ext cx="4674204" cy="1028315"/>
          </a:xfrm>
        </p:spPr>
        <p:txBody>
          <a:bodyPr/>
          <a:lstStyle/>
          <a:p>
            <a:r>
              <a:rPr lang="en-US" dirty="0"/>
              <a:t>Reflect: How Rational Are My Choices?</a:t>
            </a:r>
          </a:p>
        </p:txBody>
      </p:sp>
      <p:sp>
        <p:nvSpPr>
          <p:cNvPr id="3" name="Subtitle 2">
            <a:extLst>
              <a:ext uri="{FF2B5EF4-FFF2-40B4-BE49-F238E27FC236}">
                <a16:creationId xmlns:a16="http://schemas.microsoft.com/office/drawing/2014/main" id="{34D6463E-A2B7-4348-9064-9AE71AD37CC7}"/>
              </a:ext>
            </a:extLst>
          </p:cNvPr>
          <p:cNvSpPr>
            <a:spLocks noGrp="1"/>
          </p:cNvSpPr>
          <p:nvPr>
            <p:ph type="subTitle" idx="1"/>
          </p:nvPr>
        </p:nvSpPr>
        <p:spPr>
          <a:xfrm>
            <a:off x="495673" y="2492292"/>
            <a:ext cx="3777389" cy="3442515"/>
          </a:xfrm>
        </p:spPr>
        <p:txBody>
          <a:bodyPr/>
          <a:lstStyle/>
          <a:p>
            <a:pPr lvl="0"/>
            <a:r>
              <a:rPr lang="en-US" dirty="0"/>
              <a:t>In small groups:</a:t>
            </a:r>
          </a:p>
          <a:p>
            <a:pPr marL="457200" lvl="0" indent="-342900">
              <a:buSzPts val="1800"/>
              <a:buChar char="•"/>
            </a:pPr>
            <a:r>
              <a:rPr lang="en-US" dirty="0"/>
              <a:t>Discuss the decisions </a:t>
            </a:r>
            <a:br>
              <a:rPr lang="en-US" dirty="0"/>
            </a:br>
            <a:r>
              <a:rPr lang="en-US" dirty="0"/>
              <a:t>you made.</a:t>
            </a:r>
          </a:p>
          <a:p>
            <a:pPr marL="457200" lvl="0" indent="-342900">
              <a:spcBef>
                <a:spcPts val="0"/>
              </a:spcBef>
              <a:buSzPts val="1800"/>
              <a:buChar char="•"/>
            </a:pPr>
            <a:r>
              <a:rPr lang="en-US" dirty="0"/>
              <a:t>Consider whether thinking about why you made some of these decisions will influence your future choices? </a:t>
            </a:r>
            <a:br>
              <a:rPr lang="en-US" dirty="0"/>
            </a:br>
            <a:r>
              <a:rPr lang="en-US" dirty="0"/>
              <a:t>Why or why not?  </a:t>
            </a:r>
          </a:p>
          <a:p>
            <a:endParaRPr lang="en-US" dirty="0"/>
          </a:p>
        </p:txBody>
      </p:sp>
    </p:spTree>
    <p:extLst>
      <p:ext uri="{BB962C8B-B14F-4D97-AF65-F5344CB8AC3E}">
        <p14:creationId xmlns:p14="http://schemas.microsoft.com/office/powerpoint/2010/main" val="4217966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97BD598-1097-C043-9AF3-EB05DB8428EA}"/>
              </a:ext>
            </a:extLst>
          </p:cNvPr>
          <p:cNvPicPr>
            <a:picLocks noChangeAspect="1"/>
          </p:cNvPicPr>
          <p:nvPr/>
        </p:nvPicPr>
        <p:blipFill>
          <a:blip r:embed="rId3"/>
          <a:srcRect/>
          <a:stretch/>
        </p:blipFill>
        <p:spPr>
          <a:xfrm>
            <a:off x="4165659" y="3136023"/>
            <a:ext cx="2933114" cy="2933114"/>
          </a:xfrm>
          <a:prstGeom prst="rect">
            <a:avLst/>
          </a:prstGeom>
        </p:spPr>
      </p:pic>
      <p:pic>
        <p:nvPicPr>
          <p:cNvPr id="39" name="Picture 38">
            <a:extLst>
              <a:ext uri="{FF2B5EF4-FFF2-40B4-BE49-F238E27FC236}">
                <a16:creationId xmlns:a16="http://schemas.microsoft.com/office/drawing/2014/main" id="{11BAA2FA-03D7-EC42-B77B-82FE7F87231A}"/>
              </a:ext>
            </a:extLst>
          </p:cNvPr>
          <p:cNvPicPr>
            <a:picLocks noChangeAspect="1"/>
          </p:cNvPicPr>
          <p:nvPr/>
        </p:nvPicPr>
        <p:blipFill>
          <a:blip r:embed="rId4"/>
          <a:stretch>
            <a:fillRect/>
          </a:stretch>
        </p:blipFill>
        <p:spPr>
          <a:xfrm>
            <a:off x="4165659" y="3136022"/>
            <a:ext cx="974165" cy="974165"/>
          </a:xfrm>
          <a:prstGeom prst="rect">
            <a:avLst/>
          </a:prstGeom>
        </p:spPr>
      </p:pic>
      <p:sp>
        <p:nvSpPr>
          <p:cNvPr id="2" name="Title 1">
            <a:extLst>
              <a:ext uri="{FF2B5EF4-FFF2-40B4-BE49-F238E27FC236}">
                <a16:creationId xmlns:a16="http://schemas.microsoft.com/office/drawing/2014/main" id="{EB391284-D766-474C-AF0F-F3E392DF65C8}"/>
              </a:ext>
            </a:extLst>
          </p:cNvPr>
          <p:cNvSpPr>
            <a:spLocks noGrp="1"/>
          </p:cNvSpPr>
          <p:nvPr>
            <p:ph type="ctrTitle"/>
          </p:nvPr>
        </p:nvSpPr>
        <p:spPr>
          <a:xfrm>
            <a:off x="495673" y="1266477"/>
            <a:ext cx="8003886" cy="1589934"/>
          </a:xfrm>
        </p:spPr>
        <p:txBody>
          <a:bodyPr>
            <a:normAutofit/>
          </a:bodyPr>
          <a:lstStyle/>
          <a:p>
            <a:pPr>
              <a:lnSpc>
                <a:spcPct val="100000"/>
              </a:lnSpc>
            </a:pPr>
            <a:r>
              <a:rPr lang="en-US" sz="2800" dirty="0"/>
              <a:t>You see two posts on social media asking </a:t>
            </a:r>
            <a:br>
              <a:rPr lang="en-US" sz="2800" dirty="0"/>
            </a:br>
            <a:r>
              <a:rPr lang="en-US" sz="2800" dirty="0"/>
              <a:t>for money. Which are you more likely to give money to? </a:t>
            </a:r>
          </a:p>
        </p:txBody>
      </p:sp>
      <p:pic>
        <p:nvPicPr>
          <p:cNvPr id="16" name="Picture 15">
            <a:extLst>
              <a:ext uri="{FF2B5EF4-FFF2-40B4-BE49-F238E27FC236}">
                <a16:creationId xmlns:a16="http://schemas.microsoft.com/office/drawing/2014/main" id="{B334B956-126A-8944-B63B-87BA94723A8A}"/>
              </a:ext>
            </a:extLst>
          </p:cNvPr>
          <p:cNvPicPr>
            <a:picLocks noChangeAspect="1"/>
          </p:cNvPicPr>
          <p:nvPr/>
        </p:nvPicPr>
        <p:blipFill>
          <a:blip r:embed="rId5"/>
          <a:srcRect/>
          <a:stretch/>
        </p:blipFill>
        <p:spPr>
          <a:xfrm>
            <a:off x="578670" y="3136023"/>
            <a:ext cx="2933114" cy="2933114"/>
          </a:xfrm>
          <a:prstGeom prst="rect">
            <a:avLst/>
          </a:prstGeom>
        </p:spPr>
      </p:pic>
      <p:pic>
        <p:nvPicPr>
          <p:cNvPr id="37" name="Picture 36">
            <a:extLst>
              <a:ext uri="{FF2B5EF4-FFF2-40B4-BE49-F238E27FC236}">
                <a16:creationId xmlns:a16="http://schemas.microsoft.com/office/drawing/2014/main" id="{3DE576EF-057C-8042-A37F-0D4D8F30A726}"/>
              </a:ext>
            </a:extLst>
          </p:cNvPr>
          <p:cNvPicPr>
            <a:picLocks noChangeAspect="1"/>
          </p:cNvPicPr>
          <p:nvPr/>
        </p:nvPicPr>
        <p:blipFill>
          <a:blip r:embed="rId6"/>
          <a:stretch>
            <a:fillRect/>
          </a:stretch>
        </p:blipFill>
        <p:spPr>
          <a:xfrm>
            <a:off x="578670" y="3136022"/>
            <a:ext cx="974165" cy="974165"/>
          </a:xfrm>
          <a:prstGeom prst="rect">
            <a:avLst/>
          </a:prstGeom>
        </p:spPr>
      </p:pic>
    </p:spTree>
    <p:extLst>
      <p:ext uri="{BB962C8B-B14F-4D97-AF65-F5344CB8AC3E}">
        <p14:creationId xmlns:p14="http://schemas.microsoft.com/office/powerpoint/2010/main" val="174997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8DB4F-3C78-234C-89B7-F1DF3214FE83}"/>
              </a:ext>
            </a:extLst>
          </p:cNvPr>
          <p:cNvSpPr>
            <a:spLocks noGrp="1"/>
          </p:cNvSpPr>
          <p:nvPr>
            <p:ph type="ctrTitle"/>
          </p:nvPr>
        </p:nvSpPr>
        <p:spPr>
          <a:xfrm>
            <a:off x="495673" y="1266478"/>
            <a:ext cx="8113068" cy="1967376"/>
          </a:xfrm>
        </p:spPr>
        <p:txBody>
          <a:bodyPr>
            <a:normAutofit/>
          </a:bodyPr>
          <a:lstStyle/>
          <a:p>
            <a:pPr>
              <a:lnSpc>
                <a:spcPct val="100000"/>
              </a:lnSpc>
            </a:pPr>
            <a:r>
              <a:rPr lang="en-US" sz="2800" dirty="0"/>
              <a:t>You are going to buy a new phone. It costs $400. They offer you an extended warranty </a:t>
            </a:r>
            <a:br>
              <a:rPr lang="en-US" sz="2800" dirty="0"/>
            </a:br>
            <a:r>
              <a:rPr lang="en-US" sz="2800" dirty="0"/>
              <a:t>for $30 which will replace the phone in case you damage it. </a:t>
            </a:r>
          </a:p>
        </p:txBody>
      </p:sp>
      <p:pic>
        <p:nvPicPr>
          <p:cNvPr id="11" name="Picture 10">
            <a:extLst>
              <a:ext uri="{FF2B5EF4-FFF2-40B4-BE49-F238E27FC236}">
                <a16:creationId xmlns:a16="http://schemas.microsoft.com/office/drawing/2014/main" id="{3B2D9BB0-0DF8-0044-8967-CBB9438145B8}"/>
              </a:ext>
            </a:extLst>
          </p:cNvPr>
          <p:cNvPicPr>
            <a:picLocks noChangeAspect="1"/>
          </p:cNvPicPr>
          <p:nvPr/>
        </p:nvPicPr>
        <p:blipFill>
          <a:blip r:embed="rId3"/>
          <a:srcRect/>
          <a:stretch/>
        </p:blipFill>
        <p:spPr>
          <a:xfrm>
            <a:off x="4165659" y="3136023"/>
            <a:ext cx="2933114" cy="2933114"/>
          </a:xfrm>
          <a:prstGeom prst="rect">
            <a:avLst/>
          </a:prstGeom>
        </p:spPr>
      </p:pic>
      <p:pic>
        <p:nvPicPr>
          <p:cNvPr id="12" name="Picture 11">
            <a:extLst>
              <a:ext uri="{FF2B5EF4-FFF2-40B4-BE49-F238E27FC236}">
                <a16:creationId xmlns:a16="http://schemas.microsoft.com/office/drawing/2014/main" id="{DE32B28E-AF64-694A-B347-9E392A9EF778}"/>
              </a:ext>
            </a:extLst>
          </p:cNvPr>
          <p:cNvPicPr>
            <a:picLocks noChangeAspect="1"/>
          </p:cNvPicPr>
          <p:nvPr/>
        </p:nvPicPr>
        <p:blipFill>
          <a:blip r:embed="rId4"/>
          <a:srcRect/>
          <a:stretch/>
        </p:blipFill>
        <p:spPr>
          <a:xfrm>
            <a:off x="622285" y="3136023"/>
            <a:ext cx="2933114" cy="2933114"/>
          </a:xfrm>
          <a:prstGeom prst="rect">
            <a:avLst/>
          </a:prstGeom>
        </p:spPr>
      </p:pic>
      <p:pic>
        <p:nvPicPr>
          <p:cNvPr id="13" name="Picture 12">
            <a:extLst>
              <a:ext uri="{FF2B5EF4-FFF2-40B4-BE49-F238E27FC236}">
                <a16:creationId xmlns:a16="http://schemas.microsoft.com/office/drawing/2014/main" id="{A03F295D-F254-2A4D-82EF-46587E5E1A4C}"/>
              </a:ext>
            </a:extLst>
          </p:cNvPr>
          <p:cNvPicPr>
            <a:picLocks noChangeAspect="1"/>
          </p:cNvPicPr>
          <p:nvPr/>
        </p:nvPicPr>
        <p:blipFill>
          <a:blip r:embed="rId5"/>
          <a:srcRect/>
          <a:stretch/>
        </p:blipFill>
        <p:spPr>
          <a:xfrm>
            <a:off x="4165659" y="3136022"/>
            <a:ext cx="974165" cy="974165"/>
          </a:xfrm>
          <a:prstGeom prst="rect">
            <a:avLst/>
          </a:prstGeom>
        </p:spPr>
      </p:pic>
      <p:pic>
        <p:nvPicPr>
          <p:cNvPr id="14" name="Picture 13">
            <a:extLst>
              <a:ext uri="{FF2B5EF4-FFF2-40B4-BE49-F238E27FC236}">
                <a16:creationId xmlns:a16="http://schemas.microsoft.com/office/drawing/2014/main" id="{DC176125-47F8-B042-94D9-C2F47C3D4A32}"/>
              </a:ext>
            </a:extLst>
          </p:cNvPr>
          <p:cNvPicPr>
            <a:picLocks noChangeAspect="1"/>
          </p:cNvPicPr>
          <p:nvPr/>
        </p:nvPicPr>
        <p:blipFill>
          <a:blip r:embed="rId6"/>
          <a:srcRect/>
          <a:stretch/>
        </p:blipFill>
        <p:spPr>
          <a:xfrm>
            <a:off x="622285" y="3136023"/>
            <a:ext cx="974165" cy="974165"/>
          </a:xfrm>
          <a:prstGeom prst="rect">
            <a:avLst/>
          </a:prstGeom>
        </p:spPr>
      </p:pic>
    </p:spTree>
    <p:extLst>
      <p:ext uri="{BB962C8B-B14F-4D97-AF65-F5344CB8AC3E}">
        <p14:creationId xmlns:p14="http://schemas.microsoft.com/office/powerpoint/2010/main" val="45567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347584-6747-E142-8134-20B9369D432B}"/>
              </a:ext>
            </a:extLst>
          </p:cNvPr>
          <p:cNvPicPr>
            <a:picLocks noChangeAspect="1"/>
          </p:cNvPicPr>
          <p:nvPr/>
        </p:nvPicPr>
        <p:blipFill>
          <a:blip r:embed="rId3"/>
          <a:srcRect/>
          <a:stretch/>
        </p:blipFill>
        <p:spPr>
          <a:xfrm>
            <a:off x="4165659" y="3136023"/>
            <a:ext cx="2933114" cy="2933114"/>
          </a:xfrm>
          <a:prstGeom prst="rect">
            <a:avLst/>
          </a:prstGeom>
        </p:spPr>
      </p:pic>
      <p:pic>
        <p:nvPicPr>
          <p:cNvPr id="7" name="Picture 6">
            <a:extLst>
              <a:ext uri="{FF2B5EF4-FFF2-40B4-BE49-F238E27FC236}">
                <a16:creationId xmlns:a16="http://schemas.microsoft.com/office/drawing/2014/main" id="{3A7D0D8A-4B95-1342-9CB9-4814718924D8}"/>
              </a:ext>
            </a:extLst>
          </p:cNvPr>
          <p:cNvPicPr>
            <a:picLocks noChangeAspect="1"/>
          </p:cNvPicPr>
          <p:nvPr/>
        </p:nvPicPr>
        <p:blipFill>
          <a:blip r:embed="rId4"/>
          <a:stretch>
            <a:fillRect/>
          </a:stretch>
        </p:blipFill>
        <p:spPr>
          <a:xfrm>
            <a:off x="4165659" y="3136023"/>
            <a:ext cx="974165" cy="974165"/>
          </a:xfrm>
          <a:prstGeom prst="rect">
            <a:avLst/>
          </a:prstGeom>
        </p:spPr>
      </p:pic>
      <p:sp>
        <p:nvSpPr>
          <p:cNvPr id="2" name="Title 1">
            <a:extLst>
              <a:ext uri="{FF2B5EF4-FFF2-40B4-BE49-F238E27FC236}">
                <a16:creationId xmlns:a16="http://schemas.microsoft.com/office/drawing/2014/main" id="{35DEFE7C-201E-034E-855E-9B8CCCC10ACC}"/>
              </a:ext>
            </a:extLst>
          </p:cNvPr>
          <p:cNvSpPr>
            <a:spLocks noGrp="1"/>
          </p:cNvSpPr>
          <p:nvPr>
            <p:ph type="ctrTitle"/>
          </p:nvPr>
        </p:nvSpPr>
        <p:spPr>
          <a:xfrm>
            <a:off x="495673" y="1266477"/>
            <a:ext cx="8258583" cy="1259009"/>
          </a:xfrm>
        </p:spPr>
        <p:txBody>
          <a:bodyPr>
            <a:normAutofit/>
          </a:bodyPr>
          <a:lstStyle/>
          <a:p>
            <a:pPr>
              <a:lnSpc>
                <a:spcPct val="100000"/>
              </a:lnSpc>
            </a:pPr>
            <a:r>
              <a:rPr lang="en-US" sz="2800" dirty="0"/>
              <a:t>You get a text while driving. </a:t>
            </a:r>
            <a:br>
              <a:rPr lang="en-US" sz="2800" dirty="0"/>
            </a:br>
            <a:r>
              <a:rPr lang="en-US" sz="2800" dirty="0"/>
              <a:t>Do you read it or ignore it?</a:t>
            </a:r>
          </a:p>
        </p:txBody>
      </p:sp>
      <p:pic>
        <p:nvPicPr>
          <p:cNvPr id="4" name="Picture 3">
            <a:extLst>
              <a:ext uri="{FF2B5EF4-FFF2-40B4-BE49-F238E27FC236}">
                <a16:creationId xmlns:a16="http://schemas.microsoft.com/office/drawing/2014/main" id="{5392F947-4001-774D-86B2-823740BAE9D4}"/>
              </a:ext>
            </a:extLst>
          </p:cNvPr>
          <p:cNvPicPr>
            <a:picLocks noChangeAspect="1"/>
          </p:cNvPicPr>
          <p:nvPr/>
        </p:nvPicPr>
        <p:blipFill>
          <a:blip r:embed="rId5"/>
          <a:srcRect/>
          <a:stretch/>
        </p:blipFill>
        <p:spPr>
          <a:xfrm>
            <a:off x="608650" y="3136023"/>
            <a:ext cx="2933114" cy="2933114"/>
          </a:xfrm>
          <a:prstGeom prst="rect">
            <a:avLst/>
          </a:prstGeom>
        </p:spPr>
      </p:pic>
      <p:pic>
        <p:nvPicPr>
          <p:cNvPr id="6" name="Picture 5">
            <a:extLst>
              <a:ext uri="{FF2B5EF4-FFF2-40B4-BE49-F238E27FC236}">
                <a16:creationId xmlns:a16="http://schemas.microsoft.com/office/drawing/2014/main" id="{3269D705-0C0B-6F43-B141-4538CED76E82}"/>
              </a:ext>
            </a:extLst>
          </p:cNvPr>
          <p:cNvPicPr>
            <a:picLocks noChangeAspect="1"/>
          </p:cNvPicPr>
          <p:nvPr/>
        </p:nvPicPr>
        <p:blipFill>
          <a:blip r:embed="rId6"/>
          <a:stretch>
            <a:fillRect/>
          </a:stretch>
        </p:blipFill>
        <p:spPr>
          <a:xfrm>
            <a:off x="608650" y="3136022"/>
            <a:ext cx="974165" cy="974165"/>
          </a:xfrm>
          <a:prstGeom prst="rect">
            <a:avLst/>
          </a:prstGeom>
        </p:spPr>
      </p:pic>
    </p:spTree>
    <p:extLst>
      <p:ext uri="{BB962C8B-B14F-4D97-AF65-F5344CB8AC3E}">
        <p14:creationId xmlns:p14="http://schemas.microsoft.com/office/powerpoint/2010/main" val="301188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66A16-10F2-004F-B63A-B3BF102FC456}"/>
              </a:ext>
            </a:extLst>
          </p:cNvPr>
          <p:cNvSpPr>
            <a:spLocks noGrp="1"/>
          </p:cNvSpPr>
          <p:nvPr>
            <p:ph type="ctrTitle"/>
          </p:nvPr>
        </p:nvSpPr>
        <p:spPr>
          <a:xfrm>
            <a:off x="495673" y="1311081"/>
            <a:ext cx="8003886" cy="689285"/>
          </a:xfrm>
        </p:spPr>
        <p:txBody>
          <a:bodyPr>
            <a:normAutofit/>
          </a:bodyPr>
          <a:lstStyle/>
          <a:p>
            <a:r>
              <a:rPr lang="en-US" sz="2800" dirty="0"/>
              <a:t>Do you ever plan to buy a lottery ticket?</a:t>
            </a:r>
          </a:p>
        </p:txBody>
      </p:sp>
      <p:pic>
        <p:nvPicPr>
          <p:cNvPr id="10" name="Picture 9">
            <a:extLst>
              <a:ext uri="{FF2B5EF4-FFF2-40B4-BE49-F238E27FC236}">
                <a16:creationId xmlns:a16="http://schemas.microsoft.com/office/drawing/2014/main" id="{983EFA07-247A-B244-9234-7835C8A1EBB8}"/>
              </a:ext>
            </a:extLst>
          </p:cNvPr>
          <p:cNvPicPr>
            <a:picLocks noChangeAspect="1"/>
          </p:cNvPicPr>
          <p:nvPr/>
        </p:nvPicPr>
        <p:blipFill>
          <a:blip r:embed="rId3"/>
          <a:srcRect/>
          <a:stretch/>
        </p:blipFill>
        <p:spPr>
          <a:xfrm>
            <a:off x="4165659" y="3136023"/>
            <a:ext cx="2933114" cy="2933114"/>
          </a:xfrm>
          <a:prstGeom prst="rect">
            <a:avLst/>
          </a:prstGeom>
        </p:spPr>
      </p:pic>
      <p:pic>
        <p:nvPicPr>
          <p:cNvPr id="11" name="Picture 10">
            <a:extLst>
              <a:ext uri="{FF2B5EF4-FFF2-40B4-BE49-F238E27FC236}">
                <a16:creationId xmlns:a16="http://schemas.microsoft.com/office/drawing/2014/main" id="{5480FF96-536E-144A-BA9C-B76E2D7DB8C3}"/>
              </a:ext>
            </a:extLst>
          </p:cNvPr>
          <p:cNvPicPr>
            <a:picLocks noChangeAspect="1"/>
          </p:cNvPicPr>
          <p:nvPr/>
        </p:nvPicPr>
        <p:blipFill>
          <a:blip r:embed="rId4"/>
          <a:srcRect/>
          <a:stretch/>
        </p:blipFill>
        <p:spPr>
          <a:xfrm>
            <a:off x="622285" y="3136023"/>
            <a:ext cx="2933114" cy="2933114"/>
          </a:xfrm>
          <a:prstGeom prst="rect">
            <a:avLst/>
          </a:prstGeom>
        </p:spPr>
      </p:pic>
      <p:pic>
        <p:nvPicPr>
          <p:cNvPr id="12" name="Picture 11">
            <a:extLst>
              <a:ext uri="{FF2B5EF4-FFF2-40B4-BE49-F238E27FC236}">
                <a16:creationId xmlns:a16="http://schemas.microsoft.com/office/drawing/2014/main" id="{26F2E0B5-C6E6-084F-8EC4-553A1A78F9A6}"/>
              </a:ext>
            </a:extLst>
          </p:cNvPr>
          <p:cNvPicPr>
            <a:picLocks noChangeAspect="1"/>
          </p:cNvPicPr>
          <p:nvPr/>
        </p:nvPicPr>
        <p:blipFill>
          <a:blip r:embed="rId5"/>
          <a:srcRect/>
          <a:stretch/>
        </p:blipFill>
        <p:spPr>
          <a:xfrm>
            <a:off x="4165659" y="3136022"/>
            <a:ext cx="974165" cy="974165"/>
          </a:xfrm>
          <a:prstGeom prst="rect">
            <a:avLst/>
          </a:prstGeom>
        </p:spPr>
      </p:pic>
      <p:pic>
        <p:nvPicPr>
          <p:cNvPr id="13" name="Picture 12">
            <a:extLst>
              <a:ext uri="{FF2B5EF4-FFF2-40B4-BE49-F238E27FC236}">
                <a16:creationId xmlns:a16="http://schemas.microsoft.com/office/drawing/2014/main" id="{A12B15D4-BA8F-4D43-927A-FED7C9FECA50}"/>
              </a:ext>
            </a:extLst>
          </p:cNvPr>
          <p:cNvPicPr>
            <a:picLocks noChangeAspect="1"/>
          </p:cNvPicPr>
          <p:nvPr/>
        </p:nvPicPr>
        <p:blipFill>
          <a:blip r:embed="rId6"/>
          <a:srcRect/>
          <a:stretch/>
        </p:blipFill>
        <p:spPr>
          <a:xfrm>
            <a:off x="622285" y="3136023"/>
            <a:ext cx="974165" cy="974165"/>
          </a:xfrm>
          <a:prstGeom prst="rect">
            <a:avLst/>
          </a:prstGeom>
        </p:spPr>
      </p:pic>
    </p:spTree>
    <p:extLst>
      <p:ext uri="{BB962C8B-B14F-4D97-AF65-F5344CB8AC3E}">
        <p14:creationId xmlns:p14="http://schemas.microsoft.com/office/powerpoint/2010/main" val="351478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B2B90-734D-C742-9CAF-7DF5B4B7AACD}"/>
              </a:ext>
            </a:extLst>
          </p:cNvPr>
          <p:cNvSpPr>
            <a:spLocks noGrp="1"/>
          </p:cNvSpPr>
          <p:nvPr>
            <p:ph type="ctrTitle"/>
          </p:nvPr>
        </p:nvSpPr>
        <p:spPr>
          <a:xfrm>
            <a:off x="421931" y="3082421"/>
            <a:ext cx="2250380" cy="621317"/>
          </a:xfrm>
        </p:spPr>
        <p:txBody>
          <a:bodyPr/>
          <a:lstStyle/>
          <a:p>
            <a:r>
              <a:rPr lang="en-US" dirty="0"/>
              <a:t> Are you a</a:t>
            </a:r>
          </a:p>
        </p:txBody>
      </p:sp>
      <p:pic>
        <p:nvPicPr>
          <p:cNvPr id="4" name="Picture 3">
            <a:extLst>
              <a:ext uri="{FF2B5EF4-FFF2-40B4-BE49-F238E27FC236}">
                <a16:creationId xmlns:a16="http://schemas.microsoft.com/office/drawing/2014/main" id="{E9A96C1E-B106-A24D-92E9-2E24A6417B7D}"/>
              </a:ext>
            </a:extLst>
          </p:cNvPr>
          <p:cNvPicPr>
            <a:picLocks noChangeAspect="1"/>
          </p:cNvPicPr>
          <p:nvPr/>
        </p:nvPicPr>
        <p:blipFill>
          <a:blip r:embed="rId3"/>
          <a:srcRect/>
          <a:stretch/>
        </p:blipFill>
        <p:spPr>
          <a:xfrm>
            <a:off x="6033083" y="2229809"/>
            <a:ext cx="2158539" cy="2158539"/>
          </a:xfrm>
          <a:prstGeom prst="rect">
            <a:avLst/>
          </a:prstGeom>
        </p:spPr>
      </p:pic>
      <p:pic>
        <p:nvPicPr>
          <p:cNvPr id="5" name="Picture 4">
            <a:extLst>
              <a:ext uri="{FF2B5EF4-FFF2-40B4-BE49-F238E27FC236}">
                <a16:creationId xmlns:a16="http://schemas.microsoft.com/office/drawing/2014/main" id="{62382E31-4D42-B94E-AEBE-0074C19FC063}"/>
              </a:ext>
            </a:extLst>
          </p:cNvPr>
          <p:cNvPicPr>
            <a:picLocks noChangeAspect="1"/>
          </p:cNvPicPr>
          <p:nvPr/>
        </p:nvPicPr>
        <p:blipFill>
          <a:blip r:embed="rId4"/>
          <a:srcRect/>
          <a:stretch/>
        </p:blipFill>
        <p:spPr>
          <a:xfrm>
            <a:off x="2607257" y="2229809"/>
            <a:ext cx="2158539" cy="2158539"/>
          </a:xfrm>
          <a:prstGeom prst="rect">
            <a:avLst/>
          </a:prstGeom>
        </p:spPr>
      </p:pic>
      <p:sp>
        <p:nvSpPr>
          <p:cNvPr id="6" name="Title 1">
            <a:extLst>
              <a:ext uri="{FF2B5EF4-FFF2-40B4-BE49-F238E27FC236}">
                <a16:creationId xmlns:a16="http://schemas.microsoft.com/office/drawing/2014/main" id="{54B2DD3B-69C1-7E4C-935E-98F7DCED6850}"/>
              </a:ext>
            </a:extLst>
          </p:cNvPr>
          <p:cNvSpPr txBox="1">
            <a:spLocks/>
          </p:cNvSpPr>
          <p:nvPr/>
        </p:nvSpPr>
        <p:spPr>
          <a:xfrm>
            <a:off x="4765796" y="3082421"/>
            <a:ext cx="1332341" cy="62131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en-US" dirty="0"/>
              <a:t>or an </a:t>
            </a:r>
          </a:p>
        </p:txBody>
      </p:sp>
      <p:sp>
        <p:nvSpPr>
          <p:cNvPr id="7" name="Title 1">
            <a:extLst>
              <a:ext uri="{FF2B5EF4-FFF2-40B4-BE49-F238E27FC236}">
                <a16:creationId xmlns:a16="http://schemas.microsoft.com/office/drawing/2014/main" id="{FBC44E5C-3209-9744-B115-F3AA573A3D5A}"/>
              </a:ext>
            </a:extLst>
          </p:cNvPr>
          <p:cNvSpPr txBox="1">
            <a:spLocks/>
          </p:cNvSpPr>
          <p:nvPr/>
        </p:nvSpPr>
        <p:spPr>
          <a:xfrm>
            <a:off x="8191622" y="3082421"/>
            <a:ext cx="564268" cy="62131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en-US" dirty="0"/>
              <a:t>?</a:t>
            </a:r>
          </a:p>
        </p:txBody>
      </p:sp>
    </p:spTree>
    <p:extLst>
      <p:ext uri="{BB962C8B-B14F-4D97-AF65-F5344CB8AC3E}">
        <p14:creationId xmlns:p14="http://schemas.microsoft.com/office/powerpoint/2010/main" val="1634297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5A7A5-A749-D942-8D45-77933FFFC668}"/>
              </a:ext>
            </a:extLst>
          </p:cNvPr>
          <p:cNvSpPr>
            <a:spLocks noGrp="1"/>
          </p:cNvSpPr>
          <p:nvPr>
            <p:ph type="ctrTitle"/>
          </p:nvPr>
        </p:nvSpPr>
        <p:spPr>
          <a:xfrm>
            <a:off x="495673" y="1266477"/>
            <a:ext cx="4843243" cy="1137509"/>
          </a:xfrm>
        </p:spPr>
        <p:txBody>
          <a:bodyPr>
            <a:normAutofit/>
          </a:bodyPr>
          <a:lstStyle/>
          <a:p>
            <a:r>
              <a:rPr lang="en-US" dirty="0"/>
              <a:t>Behavioral Economics: Humans</a:t>
            </a:r>
          </a:p>
        </p:txBody>
      </p:sp>
      <p:sp>
        <p:nvSpPr>
          <p:cNvPr id="3" name="Subtitle 2">
            <a:extLst>
              <a:ext uri="{FF2B5EF4-FFF2-40B4-BE49-F238E27FC236}">
                <a16:creationId xmlns:a16="http://schemas.microsoft.com/office/drawing/2014/main" id="{6ED9678F-4633-084B-88EA-22DD38606FB5}"/>
              </a:ext>
            </a:extLst>
          </p:cNvPr>
          <p:cNvSpPr>
            <a:spLocks noGrp="1"/>
          </p:cNvSpPr>
          <p:nvPr>
            <p:ph type="subTitle" idx="1"/>
          </p:nvPr>
        </p:nvSpPr>
        <p:spPr>
          <a:xfrm>
            <a:off x="495672" y="2552364"/>
            <a:ext cx="3488499" cy="3252376"/>
          </a:xfrm>
        </p:spPr>
        <p:txBody>
          <a:bodyPr/>
          <a:lstStyle/>
          <a:p>
            <a:pPr marL="342900" indent="-342900">
              <a:buFont typeface="Arial" panose="020B0604020202020204" pitchFamily="34" charset="0"/>
              <a:buChar char="•"/>
            </a:pPr>
            <a:r>
              <a:rPr lang="en-US" dirty="0"/>
              <a:t>Automatic system</a:t>
            </a:r>
          </a:p>
          <a:p>
            <a:pPr marL="1155700" indent="-342900">
              <a:buFont typeface="Courier New" panose="02070309020205020404" pitchFamily="49" charset="0"/>
              <a:buChar char="o"/>
            </a:pPr>
            <a:r>
              <a:rPr lang="en-US" dirty="0"/>
              <a:t>Unconscious</a:t>
            </a:r>
          </a:p>
          <a:p>
            <a:pPr marL="1155700" indent="-342900">
              <a:buFont typeface="Courier New" panose="02070309020205020404" pitchFamily="49" charset="0"/>
              <a:buChar char="o"/>
            </a:pPr>
            <a:r>
              <a:rPr lang="en-US" dirty="0"/>
              <a:t>Fast</a:t>
            </a:r>
          </a:p>
          <a:p>
            <a:pPr marL="1155700" indent="-342900">
              <a:buFont typeface="Courier New" panose="02070309020205020404" pitchFamily="49" charset="0"/>
              <a:buChar char="o"/>
            </a:pPr>
            <a:r>
              <a:rPr lang="en-US" dirty="0"/>
              <a:t>Effortless</a:t>
            </a:r>
          </a:p>
          <a:p>
            <a:pPr marL="342900" indent="-342900">
              <a:buFont typeface="Arial" panose="020B0604020202020204" pitchFamily="34" charset="0"/>
              <a:buChar char="•"/>
            </a:pPr>
            <a:r>
              <a:rPr lang="en-US" dirty="0"/>
              <a:t>Gut reaction</a:t>
            </a:r>
          </a:p>
          <a:p>
            <a:pPr marL="342900" indent="-342900">
              <a:buFont typeface="Arial" panose="020B0604020202020204" pitchFamily="34" charset="0"/>
              <a:buChar char="•"/>
            </a:pPr>
            <a:r>
              <a:rPr lang="en-US" dirty="0"/>
              <a:t>Often irrational</a:t>
            </a:r>
          </a:p>
        </p:txBody>
      </p:sp>
      <p:pic>
        <p:nvPicPr>
          <p:cNvPr id="4" name="Picture 3">
            <a:extLst>
              <a:ext uri="{FF2B5EF4-FFF2-40B4-BE49-F238E27FC236}">
                <a16:creationId xmlns:a16="http://schemas.microsoft.com/office/drawing/2014/main" id="{7A039040-6BB6-2845-9830-87788F988E92}"/>
              </a:ext>
            </a:extLst>
          </p:cNvPr>
          <p:cNvPicPr>
            <a:picLocks noChangeAspect="1"/>
          </p:cNvPicPr>
          <p:nvPr/>
        </p:nvPicPr>
        <p:blipFill>
          <a:blip r:embed="rId3"/>
          <a:stretch>
            <a:fillRect/>
          </a:stretch>
        </p:blipFill>
        <p:spPr>
          <a:xfrm>
            <a:off x="4059065" y="1951891"/>
            <a:ext cx="4407128" cy="3701562"/>
          </a:xfrm>
          <a:prstGeom prst="rect">
            <a:avLst/>
          </a:prstGeom>
        </p:spPr>
      </p:pic>
    </p:spTree>
    <p:extLst>
      <p:ext uri="{BB962C8B-B14F-4D97-AF65-F5344CB8AC3E}">
        <p14:creationId xmlns:p14="http://schemas.microsoft.com/office/powerpoint/2010/main" val="311296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5A7A5-A749-D942-8D45-77933FFFC668}"/>
              </a:ext>
            </a:extLst>
          </p:cNvPr>
          <p:cNvSpPr>
            <a:spLocks noGrp="1"/>
          </p:cNvSpPr>
          <p:nvPr>
            <p:ph type="ctrTitle"/>
          </p:nvPr>
        </p:nvSpPr>
        <p:spPr>
          <a:xfrm>
            <a:off x="495673" y="1266478"/>
            <a:ext cx="5429639" cy="1245074"/>
          </a:xfrm>
        </p:spPr>
        <p:txBody>
          <a:bodyPr>
            <a:normAutofit/>
          </a:bodyPr>
          <a:lstStyle/>
          <a:p>
            <a:r>
              <a:rPr lang="en-US" dirty="0"/>
              <a:t>Behavioral Economics: </a:t>
            </a:r>
            <a:r>
              <a:rPr lang="en-US" dirty="0" err="1"/>
              <a:t>Econs</a:t>
            </a:r>
            <a:endParaRPr lang="en-US" dirty="0"/>
          </a:p>
        </p:txBody>
      </p:sp>
      <p:sp>
        <p:nvSpPr>
          <p:cNvPr id="3" name="Subtitle 2">
            <a:extLst>
              <a:ext uri="{FF2B5EF4-FFF2-40B4-BE49-F238E27FC236}">
                <a16:creationId xmlns:a16="http://schemas.microsoft.com/office/drawing/2014/main" id="{6ED9678F-4633-084B-88EA-22DD38606FB5}"/>
              </a:ext>
            </a:extLst>
          </p:cNvPr>
          <p:cNvSpPr>
            <a:spLocks noGrp="1"/>
          </p:cNvSpPr>
          <p:nvPr>
            <p:ph type="subTitle" idx="1"/>
          </p:nvPr>
        </p:nvSpPr>
        <p:spPr>
          <a:xfrm>
            <a:off x="495672" y="2548840"/>
            <a:ext cx="5045157" cy="4458512"/>
          </a:xfrm>
        </p:spPr>
        <p:txBody>
          <a:bodyPr>
            <a:normAutofit/>
          </a:bodyPr>
          <a:lstStyle/>
          <a:p>
            <a:pPr marL="342900" indent="-342900">
              <a:buFont typeface="Arial" panose="020B0604020202020204" pitchFamily="34" charset="0"/>
              <a:buChar char="•"/>
            </a:pPr>
            <a:r>
              <a:rPr lang="en-US" dirty="0"/>
              <a:t>Reflective system</a:t>
            </a:r>
          </a:p>
          <a:p>
            <a:pPr marL="1155700" indent="-342900">
              <a:buFont typeface="Courier New" panose="02070309020205020404" pitchFamily="49" charset="0"/>
              <a:buChar char="o"/>
            </a:pPr>
            <a:r>
              <a:rPr lang="en-US" dirty="0"/>
              <a:t>Controlled</a:t>
            </a:r>
          </a:p>
          <a:p>
            <a:pPr marL="1155700" indent="-342900">
              <a:buFont typeface="Courier New" panose="02070309020205020404" pitchFamily="49" charset="0"/>
              <a:buChar char="o"/>
            </a:pPr>
            <a:r>
              <a:rPr lang="en-US" dirty="0"/>
              <a:t>Self-aware</a:t>
            </a:r>
          </a:p>
          <a:p>
            <a:pPr marL="1155700" indent="-342900">
              <a:buFont typeface="Courier New" panose="02070309020205020404" pitchFamily="49" charset="0"/>
              <a:buChar char="o"/>
            </a:pPr>
            <a:r>
              <a:rPr lang="en-US" dirty="0"/>
              <a:t>Slow</a:t>
            </a:r>
          </a:p>
          <a:p>
            <a:pPr marL="1155700" indent="-342900">
              <a:buFont typeface="Courier New" panose="02070309020205020404" pitchFamily="49" charset="0"/>
              <a:buChar char="o"/>
            </a:pPr>
            <a:r>
              <a:rPr lang="en-US" dirty="0"/>
              <a:t>Effortful</a:t>
            </a:r>
          </a:p>
          <a:p>
            <a:pPr marL="1155700" indent="-342900">
              <a:buFont typeface="Courier New" panose="02070309020205020404" pitchFamily="49" charset="0"/>
              <a:buChar char="o"/>
            </a:pPr>
            <a:r>
              <a:rPr lang="en-US" dirty="0"/>
              <a:t>Rule following</a:t>
            </a:r>
          </a:p>
          <a:p>
            <a:pPr marL="342900" indent="-342900">
              <a:buFont typeface="Arial" panose="020B0604020202020204" pitchFamily="34" charset="0"/>
              <a:buChar char="•"/>
            </a:pPr>
            <a:r>
              <a:rPr lang="en-US" dirty="0"/>
              <a:t>Always rational</a:t>
            </a:r>
          </a:p>
        </p:txBody>
      </p:sp>
      <p:pic>
        <p:nvPicPr>
          <p:cNvPr id="6" name="Picture 5">
            <a:extLst>
              <a:ext uri="{FF2B5EF4-FFF2-40B4-BE49-F238E27FC236}">
                <a16:creationId xmlns:a16="http://schemas.microsoft.com/office/drawing/2014/main" id="{E3C50A94-314D-5C42-876F-8C9CD79443A7}"/>
              </a:ext>
            </a:extLst>
          </p:cNvPr>
          <p:cNvPicPr>
            <a:picLocks noChangeAspect="1"/>
          </p:cNvPicPr>
          <p:nvPr/>
        </p:nvPicPr>
        <p:blipFill>
          <a:blip r:embed="rId3"/>
          <a:stretch>
            <a:fillRect/>
          </a:stretch>
        </p:blipFill>
        <p:spPr>
          <a:xfrm>
            <a:off x="4059065" y="1951891"/>
            <a:ext cx="4407128" cy="3701562"/>
          </a:xfrm>
          <a:prstGeom prst="rect">
            <a:avLst/>
          </a:prstGeom>
        </p:spPr>
      </p:pic>
    </p:spTree>
    <p:extLst>
      <p:ext uri="{BB962C8B-B14F-4D97-AF65-F5344CB8AC3E}">
        <p14:creationId xmlns:p14="http://schemas.microsoft.com/office/powerpoint/2010/main" val="24625605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60CF659410E6A45AEE53BA4746D6574" ma:contentTypeVersion="22" ma:contentTypeDescription="Create a new document." ma:contentTypeScope="" ma:versionID="c2c5e231c551a4ce5f7d2f00e450fd27">
  <xsd:schema xmlns:xsd="http://www.w3.org/2001/XMLSchema" xmlns:xs="http://www.w3.org/2001/XMLSchema" xmlns:p="http://schemas.microsoft.com/office/2006/metadata/properties" xmlns:ns1="http://schemas.microsoft.com/sharepoint/v3" xmlns:ns2="0b5f8546-f232-423b-b5ab-b50858856574" xmlns:ns3="2f80ae54-6d9f-4f2a-b7e8-58987361d6c8" targetNamespace="http://schemas.microsoft.com/office/2006/metadata/properties" ma:root="true" ma:fieldsID="c87d07295a7819e3d0d633290f2d2421" ns1:_="" ns2:_="" ns3:_="">
    <xsd:import namespace="http://schemas.microsoft.com/sharepoint/v3"/>
    <xsd:import namespace="0b5f8546-f232-423b-b5ab-b50858856574"/>
    <xsd:import namespace="2f80ae54-6d9f-4f2a-b7e8-58987361d6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1:_ip_UnifiedCompliancePolicyProperties" minOccurs="0"/>
                <xsd:element ref="ns1:_ip_UnifiedCompliancePolicyUIAction" minOccurs="0"/>
                <xsd:element ref="ns2:_Flow_SignoffStatus" minOccurs="0"/>
                <xsd:element ref="ns2:Thumbnail" minOccurs="0"/>
                <xsd:element ref="ns2:MediaLengthInSeconds" minOccurs="0"/>
                <xsd:element ref="ns2:lcf76f155ced4ddcb4097134ff3c332f" minOccurs="0"/>
                <xsd:element ref="ns3:TaxCatchAll"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5f8546-f232-423b-b5ab-b5085885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Thumbnail" ma:index="23"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0e2632be-9afe-4413-97a4-1beac40da1be" ma:termSetId="09814cd3-568e-fe90-9814-8d621ff8fb84" ma:anchorId="fba54fb3-c3e1-fe81-a776-ca4b69148c4d" ma:open="true" ma:isKeyword="false">
      <xsd:complexType>
        <xsd:sequence>
          <xsd:element ref="pc:Terms" minOccurs="0" maxOccurs="1"/>
        </xsd:sequence>
      </xsd:complexType>
    </xsd:element>
    <xsd:element name="Date" ma:index="28"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f80ae54-6d9f-4f2a-b7e8-58987361d6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85331066-9ac8-4d31-8790-2961f3c8780c}" ma:internalName="TaxCatchAll" ma:showField="CatchAllData" ma:web="2f80ae54-6d9f-4f2a-b7e8-58987361d6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humbnail xmlns="0b5f8546-f232-423b-b5ab-b50858856574">
      <Url xsi:nil="true"/>
      <Description xsi:nil="true"/>
    </Thumbnail>
    <_ip_UnifiedCompliancePolicyProperties xmlns="http://schemas.microsoft.com/sharepoint/v3" xsi:nil="true"/>
    <_Flow_SignoffStatus xmlns="0b5f8546-f232-423b-b5ab-b50858856574" xsi:nil="true"/>
    <lcf76f155ced4ddcb4097134ff3c332f xmlns="0b5f8546-f232-423b-b5ab-b50858856574">
      <Terms xmlns="http://schemas.microsoft.com/office/infopath/2007/PartnerControls"/>
    </lcf76f155ced4ddcb4097134ff3c332f>
    <TaxCatchAll xmlns="2f80ae54-6d9f-4f2a-b7e8-58987361d6c8" xsi:nil="true"/>
    <Date xmlns="0b5f8546-f232-423b-b5ab-b50858856574" xsi:nil="true"/>
  </documentManagement>
</p:properties>
</file>

<file path=customXml/itemProps1.xml><?xml version="1.0" encoding="utf-8"?>
<ds:datastoreItem xmlns:ds="http://schemas.openxmlformats.org/officeDocument/2006/customXml" ds:itemID="{CE1F9370-6712-45ED-9661-D5C43191D42F}">
  <ds:schemaRefs>
    <ds:schemaRef ds:uri="http://schemas.microsoft.com/sharepoint/v3/contenttype/forms"/>
  </ds:schemaRefs>
</ds:datastoreItem>
</file>

<file path=customXml/itemProps2.xml><?xml version="1.0" encoding="utf-8"?>
<ds:datastoreItem xmlns:ds="http://schemas.openxmlformats.org/officeDocument/2006/customXml" ds:itemID="{2505200C-FB24-4905-B2F3-5DD293C945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b5f8546-f232-423b-b5ab-b50858856574"/>
    <ds:schemaRef ds:uri="2f80ae54-6d9f-4f2a-b7e8-58987361d6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B892AE-5E97-40F4-A039-141430EB410B}">
  <ds:schemaRefs>
    <ds:schemaRef ds:uri="http://schemas.microsoft.com/office/2006/metadata/properties"/>
    <ds:schemaRef ds:uri="http://schemas.microsoft.com/office/infopath/2007/PartnerControls"/>
    <ds:schemaRef ds:uri="http://schemas.microsoft.com/sharepoint/v3"/>
    <ds:schemaRef ds:uri="0b5f8546-f232-423b-b5ab-b50858856574"/>
    <ds:schemaRef ds:uri="2f80ae54-6d9f-4f2a-b7e8-58987361d6c8"/>
  </ds:schemaRefs>
</ds:datastoreItem>
</file>

<file path=docProps/app.xml><?xml version="1.0" encoding="utf-8"?>
<Properties xmlns="http://schemas.openxmlformats.org/officeDocument/2006/extended-properties" xmlns:vt="http://schemas.openxmlformats.org/officeDocument/2006/docPropsVTypes">
  <Template>Office Theme</Template>
  <TotalTime>2516</TotalTime>
  <Words>3691</Words>
  <Application>Microsoft Office PowerPoint</Application>
  <PresentationFormat>On-screen Show (4:3)</PresentationFormat>
  <Paragraphs>252</Paragraphs>
  <Slides>26</Slides>
  <Notes>26</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You see two posts on social media asking  for money. Which are you more likely to give money to? </vt:lpstr>
      <vt:lpstr>You are going to buy a new phone. It costs $400. They offer you an extended warranty  for $30 which will replace the phone in case you damage it. </vt:lpstr>
      <vt:lpstr>You get a text while driving.  Do you read it or ignore it?</vt:lpstr>
      <vt:lpstr>Do you ever plan to buy a lottery ticket?</vt:lpstr>
      <vt:lpstr> Are you a</vt:lpstr>
      <vt:lpstr>Behavioral Economics: Humans</vt:lpstr>
      <vt:lpstr>Behavioral Economics: Econs</vt:lpstr>
      <vt:lpstr>Intro to Behavioral Economics</vt:lpstr>
      <vt:lpstr>A Quick Math Quiz</vt:lpstr>
      <vt:lpstr>PowerPoint Presentation</vt:lpstr>
      <vt:lpstr>PowerPoint Presentation</vt:lpstr>
      <vt:lpstr> Activity | Think Like an Economist</vt:lpstr>
      <vt:lpstr>Behavioral Economics Theories</vt:lpstr>
      <vt:lpstr>Scenario 1: A person goes out to eat with one of their friends. Do you think that person will eat more than usual, less than usual, or about the same? What if they are in a group of five people? How about nine? </vt:lpstr>
      <vt:lpstr>Scenario 2: For years a company has offered an optional 401K retirement program. About 45% of employees regularly contribute a portion of their earnings. The company changes the program and now enrolls all employees automatically. Employees can now “opt out” if they don’t want to participate. After a year, do you think more people are investing, less, or about the same?</vt:lpstr>
      <vt:lpstr>Scenario 3: A family buys $100 in weekend passes to a nearby indoor waterpark.  Then—out of the blue—they win a free package at an even nicer park. BUT—they find out they can only use the passes on the same weekend. Which park do they go to—the one that costs $100 or the one with free tickets?</vt:lpstr>
      <vt:lpstr>Scenario 4: You are at a basketball game and your favorite player is having a great game. He’s made the last 10 shots he’s attempted. Your friend says he can’t keep it up. He bets you dinner after the game that the player will miss the next shot. Do you take the bet?</vt:lpstr>
      <vt:lpstr>Activity | Create It</vt:lpstr>
      <vt:lpstr>Activity | Behavioral Economics at Work</vt:lpstr>
      <vt:lpstr>Career and Technical Education Teacher</vt:lpstr>
      <vt:lpstr>Farmers and Ranchers</vt:lpstr>
      <vt:lpstr>Dietician</vt:lpstr>
      <vt:lpstr>Challenge: How Rational Are My Choices?</vt:lpstr>
      <vt:lpstr>Reflect: How Rational Are My Choices?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Laura Sobrado</dc:creator>
  <cp:keywords/>
  <dc:description/>
  <cp:lastModifiedBy>Laura Sobrado</cp:lastModifiedBy>
  <cp:revision>85</cp:revision>
  <dcterms:created xsi:type="dcterms:W3CDTF">2018-10-31T19:03:45Z</dcterms:created>
  <dcterms:modified xsi:type="dcterms:W3CDTF">2023-02-21T14:24:20Z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0x010100560CF659410E6A45AEE53BA4746D6574</vt:lpwstr>
  </property>
</Properties>
</file>