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Lst>
  <p:notesMasterIdLst>
    <p:notesMasterId r:id="rId29"/>
  </p:notesMasterIdLst>
  <p:handoutMasterIdLst>
    <p:handoutMasterId r:id="rId30"/>
  </p:handoutMasterIdLst>
  <p:sldIdLst>
    <p:sldId id="256" r:id="rId5"/>
    <p:sldId id="260" r:id="rId6"/>
    <p:sldId id="285" r:id="rId7"/>
    <p:sldId id="286" r:id="rId8"/>
    <p:sldId id="304" r:id="rId9"/>
    <p:sldId id="289" r:id="rId10"/>
    <p:sldId id="287" r:id="rId11"/>
    <p:sldId id="305" r:id="rId12"/>
    <p:sldId id="291" r:id="rId13"/>
    <p:sldId id="292" r:id="rId14"/>
    <p:sldId id="293" r:id="rId15"/>
    <p:sldId id="294" r:id="rId16"/>
    <p:sldId id="295" r:id="rId17"/>
    <p:sldId id="296" r:id="rId18"/>
    <p:sldId id="297" r:id="rId19"/>
    <p:sldId id="307" r:id="rId20"/>
    <p:sldId id="306" r:id="rId21"/>
    <p:sldId id="290" r:id="rId22"/>
    <p:sldId id="299" r:id="rId23"/>
    <p:sldId id="308" r:id="rId24"/>
    <p:sldId id="300" r:id="rId25"/>
    <p:sldId id="309" r:id="rId26"/>
    <p:sldId id="302" r:id="rId27"/>
    <p:sldId id="303" r:id="rId28"/>
  </p:sldIdLst>
  <p:sldSz cx="9144000" cy="6858000" type="screen4x3"/>
  <p:notesSz cx="9144000" cy="6858000"/>
  <p:embeddedFontLst>
    <p:embeddedFont>
      <p:font typeface="Calibri" panose="020F0502020204030204" pitchFamily="34" charset="0"/>
      <p:regular r:id="rId31"/>
      <p:bold r:id="rId32"/>
      <p:italic r:id="rId33"/>
      <p:boldItalic r:id="rId34"/>
    </p:embeddedFont>
    <p:embeddedFont>
      <p:font typeface="DIN Pro Regular" panose="020B0604020202020204" charset="0"/>
      <p:regular r:id="rId35"/>
      <p:bold r:id="rId36"/>
      <p:italic r:id="rId37"/>
      <p:boldItalic r:id="rId38"/>
    </p:embeddedFont>
    <p:embeddedFont>
      <p:font typeface="Noto Sans" panose="020B0502040504020204" pitchFamily="34" charset="0"/>
      <p:regular r:id="rId39"/>
      <p:bold r:id="rId40"/>
      <p:italic r:id="rId41"/>
      <p:boldItalic r:id="rId42"/>
    </p:embeddedFont>
    <p:embeddedFont>
      <p:font typeface="Noto Sans Medium" panose="020B0604020202020204" charset="0"/>
      <p:regular r:id="rId43"/>
      <p:bold r:id="rId44"/>
      <p:italic r:id="rId45"/>
    </p:embeddedFont>
    <p:embeddedFont>
      <p:font typeface="Verdana" panose="020B060403050404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27"/>
    <a:srgbClr val="004CA8"/>
    <a:srgbClr val="000000"/>
    <a:srgbClr val="84DBEF"/>
    <a:srgbClr val="0099CC"/>
    <a:srgbClr val="FFC41D"/>
    <a:srgbClr val="27C6B3"/>
    <a:srgbClr val="F28A00"/>
    <a:srgbClr val="CC00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219"/>
    <p:restoredTop sz="52983"/>
  </p:normalViewPr>
  <p:slideViewPr>
    <p:cSldViewPr snapToGrid="0" snapToObjects="1">
      <p:cViewPr varScale="1">
        <p:scale>
          <a:sx n="61" d="100"/>
          <a:sy n="61" d="100"/>
        </p:scale>
        <p:origin x="2728" y="200"/>
      </p:cViewPr>
      <p:guideLst/>
    </p:cSldViewPr>
  </p:slideViewPr>
  <p:notesTextViewPr>
    <p:cViewPr>
      <p:scale>
        <a:sx n="1" d="1"/>
        <a:sy n="1" d="1"/>
      </p:scale>
      <p:origin x="0" y="0"/>
    </p:cViewPr>
  </p:notesTextViewPr>
  <p:notesViewPr>
    <p:cSldViewPr snapToGrid="0" snapToObjects="1">
      <p:cViewPr varScale="1">
        <p:scale>
          <a:sx n="188" d="100"/>
          <a:sy n="188" d="100"/>
        </p:scale>
        <p:origin x="184" y="9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BC5764-F815-2342-861B-B09B93A65C1C}"/>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B0E71C-DCCB-4748-8D52-A59423B8EB8C}"/>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28BCC81-8206-5143-88B4-6B9453EDE52F}" type="datetimeFigureOut">
              <a:rPr lang="en-US" smtClean="0"/>
              <a:t>2/21/2023</a:t>
            </a:fld>
            <a:endParaRPr lang="en-US"/>
          </a:p>
        </p:txBody>
      </p:sp>
      <p:sp>
        <p:nvSpPr>
          <p:cNvPr id="4" name="Footer Placeholder 3">
            <a:extLst>
              <a:ext uri="{FF2B5EF4-FFF2-40B4-BE49-F238E27FC236}">
                <a16:creationId xmlns:a16="http://schemas.microsoft.com/office/drawing/2014/main" id="{39E1480D-DBD5-6F44-A708-55CEA55F0D65}"/>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2C570A-7646-EF47-92DE-33F52A698DD6}"/>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934FAAFC-68A8-7746-BA57-8D85FA3B7A04}" type="slidenum">
              <a:rPr lang="en-US" smtClean="0"/>
              <a:t>‹#›</a:t>
            </a:fld>
            <a:endParaRPr lang="en-US"/>
          </a:p>
        </p:txBody>
      </p:sp>
    </p:spTree>
    <p:extLst>
      <p:ext uri="{BB962C8B-B14F-4D97-AF65-F5344CB8AC3E}">
        <p14:creationId xmlns:p14="http://schemas.microsoft.com/office/powerpoint/2010/main" val="28309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52AFB09-CA9F-A846-BA92-FB9C6FFBAE5F}" type="datetimeFigureOut">
              <a:rPr lang="en-US" smtClean="0"/>
              <a:t>2/21/2023</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1755807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Remind students that in the first session they learned about loss aversion and participated in short experiments to demonstrate its effect.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Play the video. </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3620074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Read the statement on the slide.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Tell students to stand up and move to one side of the room if they agree with the statement and another side if they disagree with the statement.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Call on students from each side to explain their position. If no students stand on one side, move to that side and argue for that position yourself.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 students know that the behavioral economist shown on the right in the video is Professor </a:t>
            </a:r>
            <a:r>
              <a:rPr lang="en-US" sz="1200" kern="1200" dirty="0" err="1">
                <a:solidFill>
                  <a:schemeClr val="tx1"/>
                </a:solidFill>
                <a:effectLst/>
                <a:latin typeface="+mn-lt"/>
                <a:ea typeface="+mn-ea"/>
                <a:cs typeface="+mn-cs"/>
              </a:rPr>
              <a:t>Ariely</a:t>
            </a:r>
            <a:r>
              <a:rPr lang="en-US" sz="1200" kern="1200" dirty="0">
                <a:solidFill>
                  <a:schemeClr val="tx1"/>
                </a:solidFill>
                <a:effectLst/>
                <a:latin typeface="+mn-lt"/>
                <a:ea typeface="+mn-ea"/>
                <a:cs typeface="+mn-cs"/>
              </a:rPr>
              <a:t>. The book in his hand is one that he wrote, </a:t>
            </a:r>
            <a:r>
              <a:rPr lang="en-US" sz="1200" i="1" kern="1200" dirty="0">
                <a:solidFill>
                  <a:schemeClr val="tx1"/>
                </a:solidFill>
                <a:effectLst/>
                <a:latin typeface="+mn-lt"/>
                <a:ea typeface="+mn-ea"/>
                <a:cs typeface="+mn-cs"/>
              </a:rPr>
              <a:t>Predictably Irrational</a:t>
            </a:r>
            <a:r>
              <a:rPr lang="en-US" sz="1200" kern="1200" dirty="0">
                <a:solidFill>
                  <a:schemeClr val="tx1"/>
                </a:solidFill>
                <a:effectLst/>
                <a:latin typeface="+mn-lt"/>
                <a:ea typeface="+mn-ea"/>
                <a:cs typeface="+mn-cs"/>
              </a:rPr>
              <a:t>. He has written several books on behavioral economics.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if anyone wishes to reconsider and move based on what they heard from classmates or the knowledge that the person in the video had a vested interest in making the case for behavioral economics. If students move, ask them why they repositioned themselves. What specifically changed their minds? </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2807072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Inform students that you are going to consider additional experiments from behavioral economics and see if their opinions are reinforced or changed as a result.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Read the scenario.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students how a traditional economist would expect people to respond.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Answer: Since you can make $1,800 in profit by selling the ticket, a traditional economist would expect you to sell it and forgo the experience which has no economic or financial value.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Challenge students to brainstorm a list of factors that people might consider when making the decision. Examples might include the ability to experience the concert in person, the stories they will be able to tell, the photos they will have to remember the event, how else they could use the $1,800 if they sell the tickets, the potential to disappoint friends if they don’t go with them, etc. </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2088751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Tell students that an experiment was done by behavioral economists that was similar to the one they are considering.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if any students follow college basketball. In particular, are any familiar with “March Madness”—when the NCAA’s best men’s basketball teams compete in a bracket-style tournament to decide the “best” team in the country? Call on a student to briefly describe how the tournament works. It is a single elimination tournament which narrows from 64 to 32 to 16 (“sweet sixteen”) to 8 (“elite eight”) to 4 (“final four”) to 2 (championship game) to 1 (champion).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 students know that the behavioral economist in the video they just saw is a professor named Dan </a:t>
            </a:r>
            <a:r>
              <a:rPr lang="en-US" sz="1200" kern="1200" dirty="0" err="1">
                <a:solidFill>
                  <a:schemeClr val="tx1"/>
                </a:solidFill>
                <a:effectLst/>
                <a:latin typeface="+mn-lt"/>
                <a:ea typeface="+mn-ea"/>
                <a:cs typeface="+mn-cs"/>
              </a:rPr>
              <a:t>Ariely</a:t>
            </a:r>
            <a:r>
              <a:rPr lang="en-US" sz="1200" kern="1200" dirty="0">
                <a:solidFill>
                  <a:schemeClr val="tx1"/>
                </a:solidFill>
                <a:effectLst/>
                <a:latin typeface="+mn-lt"/>
                <a:ea typeface="+mn-ea"/>
                <a:cs typeface="+mn-cs"/>
              </a:rPr>
              <a:t> at Duke University whose men’s basketball team plays in the tournament almost every year and has won it numerous times. </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3338342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 students know that Professor </a:t>
            </a:r>
            <a:r>
              <a:rPr lang="en-US" sz="1200" kern="1200" dirty="0" err="1">
                <a:solidFill>
                  <a:schemeClr val="tx1"/>
                </a:solidFill>
                <a:effectLst/>
                <a:latin typeface="+mn-lt"/>
                <a:ea typeface="+mn-ea"/>
                <a:cs typeface="+mn-cs"/>
              </a:rPr>
              <a:t>Ariely</a:t>
            </a:r>
            <a:r>
              <a:rPr lang="en-US" sz="1200" kern="1200" dirty="0">
                <a:solidFill>
                  <a:schemeClr val="tx1"/>
                </a:solidFill>
                <a:effectLst/>
                <a:latin typeface="+mn-lt"/>
                <a:ea typeface="+mn-ea"/>
                <a:cs typeface="+mn-cs"/>
              </a:rPr>
              <a:t> often used students from the university as test subjects for his experiments.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Explain that one such experiment involved tickets to Duke basketball games. One year when students could only receive tickets to a very important end-of-season game through a lottery, Professor </a:t>
            </a:r>
            <a:r>
              <a:rPr lang="en-US" sz="1200" kern="1200" dirty="0" err="1">
                <a:solidFill>
                  <a:schemeClr val="tx1"/>
                </a:solidFill>
                <a:effectLst/>
                <a:latin typeface="+mn-lt"/>
                <a:ea typeface="+mn-ea"/>
                <a:cs typeface="+mn-cs"/>
              </a:rPr>
              <a:t>Ariely</a:t>
            </a:r>
            <a:r>
              <a:rPr lang="en-US" sz="1200" kern="1200" dirty="0">
                <a:solidFill>
                  <a:schemeClr val="tx1"/>
                </a:solidFill>
                <a:effectLst/>
                <a:latin typeface="+mn-lt"/>
                <a:ea typeface="+mn-ea"/>
                <a:cs typeface="+mn-cs"/>
              </a:rPr>
              <a:t> and his team asked students that won tickets how much they would be willing to sell them for and asked students who didn’t win tickets how much they would be willing to pay to get a ticket.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students to guess what the average response was for each group.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Click to show the average responses.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 students know that when Professor </a:t>
            </a:r>
            <a:r>
              <a:rPr lang="en-US" sz="1200" kern="1200" dirty="0" err="1">
                <a:solidFill>
                  <a:schemeClr val="tx1"/>
                </a:solidFill>
                <a:effectLst/>
                <a:latin typeface="+mn-lt"/>
                <a:ea typeface="+mn-ea"/>
                <a:cs typeface="+mn-cs"/>
              </a:rPr>
              <a:t>Ariely</a:t>
            </a:r>
            <a:r>
              <a:rPr lang="en-US" sz="1200" kern="1200" dirty="0">
                <a:solidFill>
                  <a:schemeClr val="tx1"/>
                </a:solidFill>
                <a:effectLst/>
                <a:latin typeface="+mn-lt"/>
                <a:ea typeface="+mn-ea"/>
                <a:cs typeface="+mn-cs"/>
              </a:rPr>
              <a:t> and his team asked people to explain their answers these were some of the reasons people gave: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Lottery winners/sellers: The game was going to be a defining moment in their college career. They were so excited to go that it was almost “priceless.” The amount someone would have to pay them would have to be very high to offset the disappointment of not being able to go.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Lottery losers/buyers: They had already resigned themselves to the fact they weren’t going to the game. They could watch the game on tv with other students and fans. They had other things they wanted to do with their money.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42636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Explain that this phenomenon is what behavioral economists call the endowment effect, which says that people overvalue things they own.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Click once. Share that one of the most famous experiments related to the endowment effect has to do with a coffee mug.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Click again. Explain that students at a university were recruited to participate in an experiment. Half were given a mug and asked how much they would be willing to sell the mug for. The other half were asked how much they would pay to get a mug. </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204075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 students know that versions of this experiment have been done over and over again with many different people and with different variables. Nonetheless, the outcome is almost always the same. People who are given the mug and asked to sell it almost always value it twice as much as the people who are asked to buy it. </a:t>
            </a:r>
          </a:p>
          <a:p>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383945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Revisit the value function graph. Direct students to explain how the graph can be used to explain the endowment effect.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Sample answer: The previous bar graph showed that people who were selling the mug would value it twice as much as those who didn’t have one. This is similar to the value function because the pain of losing it or selling it is twice as much as the buyer’s happiness would be if they purchased it.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446891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Challenge students to create their own experiment which could be used to determine if people think rationally or are influenced by ownership of an item. Students may work in pairs, small groups, or independently.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students to share their ideas.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Discuss the importance of conducting experiments that are fair and unbiased. Ask students if they can make connections to what they have learned in science or math classes about setting up experiments and/or collecting and analyzing the data. </a:t>
            </a:r>
          </a:p>
          <a:p>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150370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endParaRPr lang="en-US" b="0" dirty="0"/>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Tell students that a graph such as the one shown appears in almost all traditional economic textbooks. It is what is called an “indifference map” with each curve called an “indifference curve.”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Point out that the graph plots income (measured in dollars per year) against leisure (measured in days per year). Another way to think about leisure is that it is time spent not working.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Explain that traditional economics supports the idea that people will find all points on one of the curves to be equally desirable.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Click to show the label for point A. Let students know that this represents a combination of income and leisure that people are content to have. Not just that, they would be equally content with any other point or combination of income and leisure time along the blue curve. In other words, they would be indifferent—hence the name of the curves, indifference curves.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Tell students that the orange and green curves are indifference curves for the same person. Ask students what they think the orange and green curves represent.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Click again to show the smiley faces. Explain that the blue curve represents combinations that would make a person somewhat happy, combinations on the orange curve would make a person happier, and the green would make the person even happier.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Click a third time to show points B, C, D, and E. Check for understanding by asking the following: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a person had a combination of income and leisure at point B, would you expect them to be more or less happy with the combination at point C? Answer: Neither. You would expect them to be equally content or indifferent.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a person went from point A to point B, what would you expect? Answer: They would be happier.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a person went from point D to point C, what would you expect? Answer: They would be less happy.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 students know that behavioral economists find fault with indifference curves and maps because of loss aversion and the endowment effect. Ask students to explain why they think that is.</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252201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br>
              <a:rPr lang="en-US" b="0" dirty="0"/>
            </a:br>
            <a:endParaRPr lang="en-US" b="0" dirty="0"/>
          </a:p>
          <a:p>
            <a:pPr marL="171450" indent="-171450">
              <a:buFont typeface="Arial" panose="020B0604020202020204" pitchFamily="34" charset="0"/>
              <a:buChar char="•"/>
            </a:pPr>
            <a:r>
              <a:rPr lang="en-US" b="0" dirty="0"/>
              <a:t>Tell students that the first experiment has to do with betting on a coin flip. Ask students if they agree that the odds of getting heads or tails is equal or “50/50.” </a:t>
            </a:r>
          </a:p>
          <a:p>
            <a:pPr marL="171450" indent="-171450">
              <a:buFont typeface="Arial" panose="020B0604020202020204" pitchFamily="34" charset="0"/>
              <a:buChar char="•"/>
            </a:pPr>
            <a:r>
              <a:rPr lang="en-US" b="0" dirty="0"/>
              <a:t>Read the scenario aloud followed by the question. </a:t>
            </a:r>
          </a:p>
          <a:p>
            <a:pPr marL="171450" indent="-171450">
              <a:buFont typeface="Arial" panose="020B0604020202020204" pitchFamily="34" charset="0"/>
              <a:buChar char="•"/>
            </a:pPr>
            <a:r>
              <a:rPr lang="en-US" b="0" dirty="0"/>
              <a:t>Direct students to write down their responses on scrap paper. </a:t>
            </a:r>
          </a:p>
          <a:p>
            <a:pPr marL="171450" indent="-171450">
              <a:buFont typeface="Arial" panose="020B0604020202020204" pitchFamily="34" charset="0"/>
              <a:buChar char="•"/>
            </a:pPr>
            <a:r>
              <a:rPr lang="en-US" b="0" dirty="0"/>
              <a:t>Ask for a student to volunteer to calculate the class’ average response either by hand, with a calculator, or using a spreadsheet. Pass all responses to that student and allow him or her time to calculate the average. Ask the student to hang on to the answer until later in the activity. </a:t>
            </a:r>
          </a:p>
          <a:p>
            <a:pPr marL="171450" indent="-171450">
              <a:buFont typeface="Arial" panose="020B0604020202020204" pitchFamily="34" charset="0"/>
              <a:buChar char="•"/>
            </a:pPr>
            <a:r>
              <a:rPr lang="en-US" b="0" dirty="0"/>
              <a:t>While the student is calculating, proceed to the second experiment. </a:t>
            </a:r>
          </a:p>
          <a:p>
            <a:endParaRPr lang="en-US" b="0"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3238815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Direct students to focus on just two points, B and C. Tell them that Brady’s income and leisure time are represented by point B and Carly’s by point C.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Click to show specific amounts for income and leisure.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students to imagine that Brady was offered the opportunity to switch places with Carly. What factors might he consider? What if Carly was offered the opportunity to switch places with Brady?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Challenge students to consider how behavioral economists might approach this issue knowing what they do about loss aversion and the endowment effect.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Sample Answers: Brady feels ownership of the money or income he has. Loss aversion tells us that he will feel twice as bad about losing it as he would about gaining leisure time or days off. Similarly, Carly would feel half as happy to gain income as she would to lose days off.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20</a:t>
            </a:fld>
            <a:endParaRPr lang="en-US"/>
          </a:p>
        </p:txBody>
      </p:sp>
    </p:spTree>
    <p:extLst>
      <p:ext uri="{BB962C8B-B14F-4D97-AF65-F5344CB8AC3E}">
        <p14:creationId xmlns:p14="http://schemas.microsoft.com/office/powerpoint/2010/main" val="438480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 students know that they will be considering how loss aversion and the endowment effect can impact real people’s finances by discussing one of several scenarios.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Divide students into small groups. Give each group a scenario to consider from </a:t>
            </a:r>
            <a:r>
              <a:rPr lang="en-US" sz="1200" b="1" kern="1200" dirty="0">
                <a:solidFill>
                  <a:schemeClr val="tx1"/>
                </a:solidFill>
                <a:effectLst/>
                <a:latin typeface="+mn-lt"/>
                <a:ea typeface="+mn-ea"/>
                <a:cs typeface="+mn-cs"/>
              </a:rPr>
              <a:t>Find the Connection</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 students know how much time they will have to discuss their scenario and how you expect them to share their situation and findings with the rest of the class when they are done. </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21</a:t>
            </a:fld>
            <a:endParaRPr lang="en-US"/>
          </a:p>
        </p:txBody>
      </p:sp>
    </p:spTree>
    <p:extLst>
      <p:ext uri="{BB962C8B-B14F-4D97-AF65-F5344CB8AC3E}">
        <p14:creationId xmlns:p14="http://schemas.microsoft.com/office/powerpoint/2010/main" val="230561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Direct students to return to their seats.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Remind students that they learned about hedgers in the previous lesson (people who avoid risk, such as farmers and ranchers, by locking in the price of a commodity at a later date).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students if a marketplace could exist if everyone in it was a hedger. Guide students to understand that hedgers need someone to buy the commodity and absorb the price risk they are looking to avoid. These individuals are called speculators. The two go hand-in-hand and bring balance to the market.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Click once to reveal the definition of a speculator and read it to the class.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Click again to reveal the video link, and play the video, </a:t>
            </a:r>
            <a:r>
              <a:rPr lang="en-US" sz="1200" u="sng" kern="1200" dirty="0">
                <a:solidFill>
                  <a:schemeClr val="tx1"/>
                </a:solidFill>
                <a:effectLst/>
                <a:latin typeface="+mn-lt"/>
                <a:ea typeface="+mn-ea"/>
                <a:cs typeface="+mn-cs"/>
              </a:rPr>
              <a:t>Hedging and Speculating</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Distribute the </a:t>
            </a:r>
            <a:r>
              <a:rPr lang="en-US" sz="1200" b="1" kern="1200" dirty="0">
                <a:solidFill>
                  <a:schemeClr val="tx1"/>
                </a:solidFill>
                <a:effectLst/>
                <a:latin typeface="+mn-lt"/>
                <a:ea typeface="+mn-ea"/>
                <a:cs typeface="+mn-cs"/>
              </a:rPr>
              <a:t>Hedger or Speculator? Quiz</a:t>
            </a:r>
            <a:r>
              <a:rPr lang="en-US" sz="1200" kern="1200" dirty="0">
                <a:solidFill>
                  <a:schemeClr val="tx1"/>
                </a:solidFill>
                <a:effectLst/>
                <a:latin typeface="+mn-lt"/>
                <a:ea typeface="+mn-ea"/>
                <a:cs typeface="+mn-cs"/>
              </a:rPr>
              <a:t>. Challenge students to differentiate between hedgers and speculators by answering each question. Review answers with students.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Facilitate a discussion in which you encourage students to apply their understanding of loss aversion and the endowment effect to the role speculators and hedgers play in futures markets. </a:t>
            </a:r>
          </a:p>
          <a:p>
            <a:pPr marL="628650" lvl="1" indent="-171450">
              <a:buFont typeface="Arial" panose="020B0604020202020204" pitchFamily="34" charset="0"/>
              <a:buChar char="•"/>
            </a:pPr>
            <a:r>
              <a:rPr lang="en-US" sz="1200" i="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If needed to enforce understanding, provide students with the “Who is a Speculator” handout found </a:t>
            </a:r>
            <a:r>
              <a:rPr lang="en-US" sz="1200" u="none" kern="1200" dirty="0">
                <a:solidFill>
                  <a:schemeClr val="tx1"/>
                </a:solidFill>
                <a:effectLst/>
                <a:latin typeface="+mn-lt"/>
                <a:ea typeface="+mn-ea"/>
                <a:cs typeface="+mn-cs"/>
              </a:rPr>
              <a:t>at the following link f</a:t>
            </a:r>
            <a:r>
              <a:rPr lang="en-US" sz="1200" kern="1200" dirty="0">
                <a:solidFill>
                  <a:schemeClr val="tx1"/>
                </a:solidFill>
                <a:effectLst/>
                <a:latin typeface="+mn-lt"/>
                <a:ea typeface="+mn-ea"/>
                <a:cs typeface="+mn-cs"/>
              </a:rPr>
              <a:t>or additional examples of speculators:  https://</a:t>
            </a:r>
            <a:r>
              <a:rPr lang="en-US" sz="1200" kern="1200" dirty="0" err="1">
                <a:solidFill>
                  <a:schemeClr val="tx1"/>
                </a:solidFill>
                <a:effectLst/>
                <a:latin typeface="+mn-lt"/>
                <a:ea typeface="+mn-ea"/>
                <a:cs typeface="+mn-cs"/>
              </a:rPr>
              <a:t>www.futuresfundamentals.org</a:t>
            </a:r>
            <a:r>
              <a:rPr lang="en-US" sz="1200" kern="1200" dirty="0">
                <a:solidFill>
                  <a:schemeClr val="tx1"/>
                </a:solidFill>
                <a:effectLst/>
                <a:latin typeface="+mn-lt"/>
                <a:ea typeface="+mn-ea"/>
                <a:cs typeface="+mn-cs"/>
              </a:rPr>
              <a:t>/content/themes/futures-fundamentals-responsive/</a:t>
            </a:r>
            <a:r>
              <a:rPr lang="en-US" sz="1200" kern="1200" dirty="0" err="1">
                <a:solidFill>
                  <a:schemeClr val="tx1"/>
                </a:solidFill>
                <a:effectLst/>
                <a:latin typeface="+mn-lt"/>
                <a:ea typeface="+mn-ea"/>
                <a:cs typeface="+mn-cs"/>
              </a:rPr>
              <a:t>assets_imported_from_prototype</a:t>
            </a:r>
            <a:r>
              <a:rPr lang="en-US" sz="1200" kern="1200" dirty="0">
                <a:solidFill>
                  <a:schemeClr val="tx1"/>
                </a:solidFill>
                <a:effectLst/>
                <a:latin typeface="+mn-lt"/>
                <a:ea typeface="+mn-ea"/>
                <a:cs typeface="+mn-cs"/>
              </a:rPr>
              <a:t>/pdf/</a:t>
            </a:r>
            <a:r>
              <a:rPr lang="en-US" sz="1200" kern="1200" dirty="0" err="1">
                <a:solidFill>
                  <a:schemeClr val="tx1"/>
                </a:solidFill>
                <a:effectLst/>
                <a:latin typeface="+mn-lt"/>
                <a:ea typeface="+mn-ea"/>
                <a:cs typeface="+mn-cs"/>
              </a:rPr>
              <a:t>Who_is_a_Speculator.pdf</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22</a:t>
            </a:fld>
            <a:endParaRPr lang="en-US"/>
          </a:p>
        </p:txBody>
      </p:sp>
    </p:spTree>
    <p:extLst>
      <p:ext uri="{BB962C8B-B14F-4D97-AF65-F5344CB8AC3E}">
        <p14:creationId xmlns:p14="http://schemas.microsoft.com/office/powerpoint/2010/main" val="652514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Distribute a copy of the </a:t>
            </a:r>
            <a:r>
              <a:rPr lang="en-US" sz="1200" b="1" kern="1200" dirty="0">
                <a:solidFill>
                  <a:schemeClr val="tx1"/>
                </a:solidFill>
                <a:effectLst/>
                <a:latin typeface="+mn-lt"/>
                <a:ea typeface="+mn-ea"/>
                <a:cs typeface="+mn-cs"/>
              </a:rPr>
              <a:t>Behavioral Economics in Action Challenge Activity </a:t>
            </a:r>
            <a:r>
              <a:rPr lang="en-US" sz="1200" kern="1200" dirty="0">
                <a:solidFill>
                  <a:schemeClr val="tx1"/>
                </a:solidFill>
                <a:effectLst/>
                <a:latin typeface="+mn-lt"/>
                <a:ea typeface="+mn-ea"/>
                <a:cs typeface="+mn-cs"/>
              </a:rPr>
              <a:t>to each student.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Inform students that they will be considering businesses with which they are already familiar. When doing so, they should consider whether or not the businesses already use loss aversion and/or the endowment effect to impact customers or sales. Then, students will need to consider how the businesses could improve profits by using the theory of loss aversion and/or the endowment effect.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Encourage students to consider multiple types of businesses to have the opportunity to discover how loss aversion and/or the endowment effect influence a variety of industries.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 students know when they will be expected to complete the assignment and discuss their results. </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23</a:t>
            </a:fld>
            <a:endParaRPr lang="en-US"/>
          </a:p>
        </p:txBody>
      </p:sp>
    </p:spTree>
    <p:extLst>
      <p:ext uri="{BB962C8B-B14F-4D97-AF65-F5344CB8AC3E}">
        <p14:creationId xmlns:p14="http://schemas.microsoft.com/office/powerpoint/2010/main" val="3482476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Instructor Notes:</a:t>
            </a:r>
          </a:p>
          <a:p>
            <a:pPr marL="457200" lvl="0" indent="-298450" algn="l" rtl="0">
              <a:lnSpc>
                <a:spcPct val="115000"/>
              </a:lnSpc>
              <a:spcBef>
                <a:spcPts val="0"/>
              </a:spcBef>
              <a:spcAft>
                <a:spcPts val="0"/>
              </a:spcAft>
              <a:buClr>
                <a:schemeClr val="dk1"/>
              </a:buClr>
              <a:buSzPts val="1100"/>
              <a:buFont typeface="Calibri"/>
              <a:buChar char="●"/>
            </a:pPr>
            <a:r>
              <a:rPr lang="en-US" sz="1100" dirty="0"/>
              <a:t>Invite students to form small groups and share the conclusions they reached and recorded on the </a:t>
            </a:r>
            <a:r>
              <a:rPr lang="en-US" sz="1100" b="1" dirty="0"/>
              <a:t>Behavioral Economics in Action</a:t>
            </a:r>
            <a:r>
              <a:rPr lang="en-US" sz="1100" dirty="0"/>
              <a:t> capture sheet.</a:t>
            </a:r>
          </a:p>
          <a:p>
            <a:pPr marL="457200" lvl="0" indent="-298450" algn="l" rtl="0">
              <a:lnSpc>
                <a:spcPct val="115000"/>
              </a:lnSpc>
              <a:spcBef>
                <a:spcPts val="0"/>
              </a:spcBef>
              <a:spcAft>
                <a:spcPts val="0"/>
              </a:spcAft>
              <a:buClr>
                <a:schemeClr val="dk1"/>
              </a:buClr>
              <a:buSzPts val="1100"/>
              <a:buFont typeface="Calibri"/>
              <a:buChar char="●"/>
            </a:pPr>
            <a:r>
              <a:rPr lang="en-US" sz="1100" dirty="0"/>
              <a:t>Lead a class discussion about how understanding loss aversion and the endowment effect can help students make informed financial decisions in the future.</a:t>
            </a:r>
            <a:endParaRPr lang="en-US" b="1" dirty="0"/>
          </a:p>
          <a:p>
            <a:pPr marL="0" lvl="1"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24</a:t>
            </a:fld>
            <a:endParaRPr lang="en-US"/>
          </a:p>
        </p:txBody>
      </p:sp>
    </p:spTree>
    <p:extLst>
      <p:ext uri="{BB962C8B-B14F-4D97-AF65-F5344CB8AC3E}">
        <p14:creationId xmlns:p14="http://schemas.microsoft.com/office/powerpoint/2010/main" val="307399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pPr marL="171450" indent="-171450">
              <a:buFont typeface="Arial" panose="020B0604020202020204" pitchFamily="34" charset="0"/>
              <a:buChar char="•"/>
            </a:pPr>
            <a:r>
              <a:rPr lang="en-US" dirty="0"/>
              <a:t>Read the scenario and question aloud to the class. </a:t>
            </a:r>
          </a:p>
          <a:p>
            <a:pPr marL="171450" indent="-171450">
              <a:buFont typeface="Arial" panose="020B0604020202020204" pitchFamily="34" charset="0"/>
              <a:buChar char="•"/>
            </a:pPr>
            <a:r>
              <a:rPr lang="en-US" dirty="0"/>
              <a:t>Direct students to respond to the question using three words or less and make a note of their responses.</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2161364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students to review the example answers shown and select the one that most closely matches what they wrote down.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Count the number of students who gave each response and calculate the average using the table below, if desired.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Discuss and compare student responses. Were students more likely to provide a positive response to the scenario (1-happy or 2-okay) or a negative response (3-annoyed or 4-mad)?</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379179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Inform students that it is time to revisit the first experiment.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Ask the volunteer to share the class average and compare it to the one shown on the screen, $20.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Explain that this is an experiment that one of the founders of behavioral economics, a professor named Daniel Kahneman, has done with many students. Even if he changes the amount (for example from $10 to $100 or even $1,000), the average for X is usually twice the amount given for a loss with tails. </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3064251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Share with students that the experiments they just participated in are ones that behavioral economists use to explain the notion of loss aversion: that people try to prevent losses more than they try to make gains.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Challenge students to explain how each of the experiments tie to the idea of loss aversion.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Sample answers:</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People feel the loss of the expected $40 from their grandmother more than they do the gain of the $10 gift.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Even when the odds of gaining are equal to losing, people want the gain to be much more than the loss to offset the potential difference.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515745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Play the video.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Invite students to give an example of a time when they might have been influenced by loss aversion. </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3960785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Inform students that—like traditional economists—behavioral economists have been able to take what they have learned through experiments and develop graphs that demonstrate how people typically respond when given various choices or scenarios.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Show students the blank graph and explain each axis.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X-axis: Represents the amount of money a person gains or loses.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Y-axis: Represents how a person feels (happy or sad) about the gain or loss.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Divide students into small groups and distribute a copy of </a:t>
            </a:r>
            <a:r>
              <a:rPr lang="en-US" sz="1200" b="1" kern="1200" dirty="0">
                <a:solidFill>
                  <a:schemeClr val="tx1"/>
                </a:solidFill>
                <a:effectLst/>
                <a:latin typeface="+mn-lt"/>
                <a:ea typeface="+mn-ea"/>
                <a:cs typeface="+mn-cs"/>
              </a:rPr>
              <a:t>Graphing Gains and Losses </a:t>
            </a:r>
            <a:r>
              <a:rPr lang="en-US" sz="1200" kern="1200" dirty="0">
                <a:solidFill>
                  <a:schemeClr val="tx1"/>
                </a:solidFill>
                <a:effectLst/>
                <a:latin typeface="+mn-lt"/>
                <a:ea typeface="+mn-ea"/>
                <a:cs typeface="+mn-cs"/>
              </a:rPr>
              <a:t>to each student.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Direct each group to create a graph which they believe shows the relationship between the two variables (money and feelings). Let students know that their graph does not need to be a straight line, it may include one or more curves.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Advise students that they should be prepared to share their graph with the class and explain how they decided on the curve they drew.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Allow time for each group to discuss the relationship between the variables and decide on a graph.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Invite each group to share their graphs. Compare and contrast the responses. Are any similar? Do any standout as being very different? </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1061051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Let students know that the graph shown is a version of the one they just created. It was developed by behavioral economists Kahneman and Tversky and is also called the “value function.”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Point out that the graph substitutes “more utility” for happiness and “less utility” for sadness, but otherwise the idea is the same. Through their experiments and those of others, they proposed that people feel losses much more than they do gains. As pointed out in the video, losses impact people twice as much as gains do. On the graph, this is represented by the steep slope or curve on the left side of the graph versus the more gradual slope or curve on the right side of the graph.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Call attention to how a $100 gain on the graph results in half as much of a change in utility as a $100 loss.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Invite students to consider the sentence on the graph, “People like gains...but they hate losses more.” Challenge students to put this saying into their own words and provide a real-world example of this taking place and/or influencing a person’s decision.</a:t>
            </a:r>
          </a:p>
          <a:p>
            <a:endParaRPr lang="en-US" dirty="0"/>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288743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51A6F45-6917-AD4F-A52A-D823C6B5EACE}"/>
              </a:ext>
            </a:extLst>
          </p:cNvPr>
          <p:cNvCxnSpPr/>
          <p:nvPr userDrawn="1"/>
        </p:nvCxnSpPr>
        <p:spPr>
          <a:xfrm>
            <a:off x="7331391"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78102"/>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bg1"/>
              </a:solidFill>
              <a:latin typeface="DIN Pro Regular" panose="02000503040000020003" pitchFamily="2" charset="0"/>
              <a:ea typeface="DIN 2014" panose="020B0504020202020204" pitchFamily="34" charset="77"/>
              <a:cs typeface="Century Gothic" charset="0"/>
            </a:endParaRPr>
          </a:p>
        </p:txBody>
      </p:sp>
      <p:pic>
        <p:nvPicPr>
          <p:cNvPr id="21" name="Picture 20">
            <a:extLst>
              <a:ext uri="{FF2B5EF4-FFF2-40B4-BE49-F238E27FC236}">
                <a16:creationId xmlns:a16="http://schemas.microsoft.com/office/drawing/2014/main" id="{9BC0D3EA-943F-A746-8ED4-29CBEA3E81B9}"/>
              </a:ext>
            </a:extLst>
          </p:cNvPr>
          <p:cNvPicPr>
            <a:picLocks noChangeAspect="1"/>
          </p:cNvPicPr>
          <p:nvPr userDrawn="1"/>
        </p:nvPicPr>
        <p:blipFill>
          <a:blip r:embed="rId3"/>
          <a:stretch>
            <a:fillRect/>
          </a:stretch>
        </p:blipFill>
        <p:spPr>
          <a:xfrm>
            <a:off x="7467599" y="6400027"/>
            <a:ext cx="908194" cy="211912"/>
          </a:xfrm>
          <a:prstGeom prst="rect">
            <a:avLst/>
          </a:prstGeom>
        </p:spPr>
      </p:pic>
      <p:sp>
        <p:nvSpPr>
          <p:cNvPr id="12" name="Title 1">
            <a:extLst>
              <a:ext uri="{FF2B5EF4-FFF2-40B4-BE49-F238E27FC236}">
                <a16:creationId xmlns:a16="http://schemas.microsoft.com/office/drawing/2014/main" id="{9D268031-B148-B74F-BFD8-5A58BCB511FD}"/>
              </a:ext>
            </a:extLst>
          </p:cNvPr>
          <p:cNvSpPr txBox="1">
            <a:spLocks/>
          </p:cNvSpPr>
          <p:nvPr userDrawn="1"/>
        </p:nvSpPr>
        <p:spPr>
          <a:xfrm>
            <a:off x="493186" y="2484686"/>
            <a:ext cx="4388530" cy="16523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chemeClr val="bg1"/>
                </a:solidFill>
                <a:latin typeface="Brandon Grotesque Bold" panose="020B0503020203060202" pitchFamily="34" charset="77"/>
                <a:ea typeface="+mj-ea"/>
                <a:cs typeface="+mj-cs"/>
              </a:defRPr>
            </a:lvl1pPr>
          </a:lstStyle>
          <a:p>
            <a:r>
              <a:rPr lang="en-US" sz="5400" b="1" dirty="0">
                <a:solidFill>
                  <a:srgbClr val="004CA8"/>
                </a:solidFill>
                <a:latin typeface="Noto Sans" panose="020B0502040504020204" pitchFamily="34" charset="0"/>
                <a:ea typeface="Noto Sans" panose="020B0502040504020204" pitchFamily="34" charset="0"/>
                <a:cs typeface="Noto Sans" panose="020B0502040504020204" pitchFamily="34" charset="0"/>
              </a:rPr>
              <a:t>What would you do?</a:t>
            </a:r>
          </a:p>
        </p:txBody>
      </p:sp>
      <p:pic>
        <p:nvPicPr>
          <p:cNvPr id="8" name="Picture 7">
            <a:extLst>
              <a:ext uri="{FF2B5EF4-FFF2-40B4-BE49-F238E27FC236}">
                <a16:creationId xmlns:a16="http://schemas.microsoft.com/office/drawing/2014/main" id="{AED97E96-5B72-304C-8DF8-14417E304455}"/>
              </a:ext>
            </a:extLst>
          </p:cNvPr>
          <p:cNvPicPr>
            <a:picLocks noChangeAspect="1"/>
          </p:cNvPicPr>
          <p:nvPr userDrawn="1"/>
        </p:nvPicPr>
        <p:blipFill>
          <a:blip r:embed="rId4"/>
          <a:stretch>
            <a:fillRect/>
          </a:stretch>
        </p:blipFill>
        <p:spPr>
          <a:xfrm>
            <a:off x="635012" y="449890"/>
            <a:ext cx="1323602" cy="464509"/>
          </a:xfrm>
          <a:prstGeom prst="rect">
            <a:avLst/>
          </a:prstGeom>
        </p:spPr>
      </p:pic>
      <p:pic>
        <p:nvPicPr>
          <p:cNvPr id="13" name="Picture 12">
            <a:extLst>
              <a:ext uri="{FF2B5EF4-FFF2-40B4-BE49-F238E27FC236}">
                <a16:creationId xmlns:a16="http://schemas.microsoft.com/office/drawing/2014/main" id="{122001F1-ADA5-414A-9964-2E50FECAADBB}"/>
              </a:ext>
            </a:extLst>
          </p:cNvPr>
          <p:cNvPicPr>
            <a:picLocks noChangeAspect="1"/>
          </p:cNvPicPr>
          <p:nvPr userDrawn="1"/>
        </p:nvPicPr>
        <p:blipFill>
          <a:blip r:embed="rId5"/>
          <a:stretch>
            <a:fillRect/>
          </a:stretch>
        </p:blipFill>
        <p:spPr>
          <a:xfrm>
            <a:off x="4889669" y="6409509"/>
            <a:ext cx="2240467" cy="170935"/>
          </a:xfrm>
          <a:prstGeom prst="rect">
            <a:avLst/>
          </a:prstGeom>
        </p:spPr>
      </p:pic>
    </p:spTree>
    <p:extLst>
      <p:ext uri="{BB962C8B-B14F-4D97-AF65-F5344CB8AC3E}">
        <p14:creationId xmlns:p14="http://schemas.microsoft.com/office/powerpoint/2010/main" val="403385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E17716-82E1-3A41-950D-64E66FF1AF3A}"/>
              </a:ext>
            </a:extLst>
          </p:cNvPr>
          <p:cNvSpPr/>
          <p:nvPr userDrawn="1"/>
        </p:nvSpPr>
        <p:spPr>
          <a:xfrm>
            <a:off x="-3234" y="6258098"/>
            <a:ext cx="9144000" cy="59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p:cNvSpPr>
            <a:spLocks noGrp="1"/>
          </p:cNvSpPr>
          <p:nvPr>
            <p:ph type="ctrTitle"/>
          </p:nvPr>
        </p:nvSpPr>
        <p:spPr>
          <a:xfrm>
            <a:off x="495673" y="1266477"/>
            <a:ext cx="8003886" cy="689285"/>
          </a:xfrm>
        </p:spPr>
        <p:txBody>
          <a:bodyPr anchor="t">
            <a:normAutofit/>
          </a:bodyPr>
          <a:lstStyle>
            <a:lvl1pPr algn="l">
              <a:defRPr sz="3200" b="0">
                <a:latin typeface="Noto Sans" panose="020B0502040504020204" pitchFamily="34" charset="0"/>
                <a:ea typeface="Noto Sans" panose="020B0502040504020204" pitchFamily="34" charset="0"/>
                <a:cs typeface="Noto Sans" panose="020B0502040504020204" pitchFamily="34" charset="0"/>
              </a:defRPr>
            </a:lvl1pPr>
          </a:lstStyle>
          <a:p>
            <a:r>
              <a:rPr lang="en-US" dirty="0"/>
              <a:t>Click to edit</a:t>
            </a:r>
          </a:p>
        </p:txBody>
      </p:sp>
      <p:pic>
        <p:nvPicPr>
          <p:cNvPr id="11" name="Picture 10">
            <a:extLst>
              <a:ext uri="{FF2B5EF4-FFF2-40B4-BE49-F238E27FC236}">
                <a16:creationId xmlns:a16="http://schemas.microsoft.com/office/drawing/2014/main" id="{32429F37-8BE6-1D4E-B21E-97C6E385070F}"/>
              </a:ext>
            </a:extLst>
          </p:cNvPr>
          <p:cNvPicPr>
            <a:picLocks noChangeAspect="1"/>
          </p:cNvPicPr>
          <p:nvPr userDrawn="1"/>
        </p:nvPicPr>
        <p:blipFill>
          <a:blip r:embed="rId2"/>
          <a:stretch>
            <a:fillRect/>
          </a:stretch>
        </p:blipFill>
        <p:spPr>
          <a:xfrm>
            <a:off x="635012" y="449890"/>
            <a:ext cx="1323602" cy="464509"/>
          </a:xfrm>
          <a:prstGeom prst="rect">
            <a:avLst/>
          </a:prstGeom>
        </p:spPr>
      </p:pic>
      <p:sp>
        <p:nvSpPr>
          <p:cNvPr id="15" name="Subtitle 2">
            <a:extLst>
              <a:ext uri="{FF2B5EF4-FFF2-40B4-BE49-F238E27FC236}">
                <a16:creationId xmlns:a16="http://schemas.microsoft.com/office/drawing/2014/main" id="{60051A01-37CC-6A47-9D7F-A8EBFF39ECD1}"/>
              </a:ext>
            </a:extLst>
          </p:cNvPr>
          <p:cNvSpPr>
            <a:spLocks noGrp="1"/>
          </p:cNvSpPr>
          <p:nvPr>
            <p:ph type="subTitle" idx="1"/>
          </p:nvPr>
        </p:nvSpPr>
        <p:spPr>
          <a:xfrm>
            <a:off x="495672" y="1982336"/>
            <a:ext cx="8003887" cy="3252376"/>
          </a:xfrm>
        </p:spPr>
        <p:txBody>
          <a:bodyPr>
            <a:normAutofit/>
          </a:bodyPr>
          <a:lstStyle>
            <a:lvl1pPr marL="0" indent="0" algn="l">
              <a:lnSpc>
                <a:spcPct val="100000"/>
              </a:lnSpc>
              <a:buNone/>
              <a:defRPr sz="2000" b="0" i="0">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hape 20">
            <a:extLst>
              <a:ext uri="{FF2B5EF4-FFF2-40B4-BE49-F238E27FC236}">
                <a16:creationId xmlns:a16="http://schemas.microsoft.com/office/drawing/2014/main" id="{195FCDDD-E6ED-EA4E-8241-8A09DD83F470}"/>
              </a:ext>
            </a:extLst>
          </p:cNvPr>
          <p:cNvSpPr txBox="1">
            <a:spLocks/>
          </p:cNvSpPr>
          <p:nvPr userDrawn="1"/>
        </p:nvSpPr>
        <p:spPr>
          <a:xfrm>
            <a:off x="384176" y="6365587"/>
            <a:ext cx="702310" cy="365125"/>
          </a:xfrm>
          <a:prstGeom prst="rect">
            <a:avLst/>
          </a:prstGeom>
          <a:noFill/>
          <a:ln>
            <a:noFill/>
          </a:ln>
        </p:spPr>
        <p:txBody>
          <a:bodyPr lIns="91425" tIns="45700" rIns="91425" bIns="45700" anchor="ctr" anchorCtr="0">
            <a:noAutofit/>
          </a:bodyPr>
          <a:lstStyle>
            <a:defPPr>
              <a:defRPr lang="en-US"/>
            </a:defPPr>
            <a:lvl1pPr marL="0" algn="l" defTabSz="914400" rtl="0" eaLnBrk="1" latinLnBrk="0" hangingPunct="1">
              <a:defRPr sz="1000" kern="1200">
                <a:solidFill>
                  <a:srgbClr val="15284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fld id="{00000000-1234-1234-1234-123412341234}" type="slidenum">
              <a:rPr lang="en-US" smtClean="0">
                <a:solidFill>
                  <a:schemeClr val="tx1"/>
                </a:solidFill>
                <a:latin typeface="Calibri"/>
                <a:ea typeface="Calibri"/>
                <a:cs typeface="Calibri"/>
                <a:sym typeface="Calibri"/>
              </a:rPr>
              <a:pPr>
                <a:buSzPct val="25000"/>
              </a:pPr>
              <a:t>‹#›</a:t>
            </a:fld>
            <a:endParaRPr lang="en-US" dirty="0">
              <a:solidFill>
                <a:schemeClr val="tx1"/>
              </a:solidFill>
              <a:latin typeface="Calibri"/>
              <a:ea typeface="Calibri"/>
              <a:cs typeface="Calibri"/>
              <a:sym typeface="Calibri"/>
            </a:endParaRPr>
          </a:p>
        </p:txBody>
      </p:sp>
      <p:cxnSp>
        <p:nvCxnSpPr>
          <p:cNvPr id="18" name="Straight Connector 17">
            <a:extLst>
              <a:ext uri="{FF2B5EF4-FFF2-40B4-BE49-F238E27FC236}">
                <a16:creationId xmlns:a16="http://schemas.microsoft.com/office/drawing/2014/main" id="{D95C0EAE-E992-EA40-8A17-D486649A0F5E}"/>
              </a:ext>
            </a:extLst>
          </p:cNvPr>
          <p:cNvCxnSpPr/>
          <p:nvPr userDrawn="1"/>
        </p:nvCxnSpPr>
        <p:spPr>
          <a:xfrm>
            <a:off x="0" y="6258243"/>
            <a:ext cx="9144000" cy="0"/>
          </a:xfrm>
          <a:prstGeom prst="line">
            <a:avLst/>
          </a:prstGeom>
          <a:ln w="3175" cmpd="sng">
            <a:solidFill>
              <a:srgbClr val="15284B"/>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ADA5AF25-B5F2-FF4D-AE0A-F6AD8F3F4DC7}"/>
              </a:ext>
            </a:extLst>
          </p:cNvPr>
          <p:cNvCxnSpPr>
            <a:cxnSpLocks/>
          </p:cNvCxnSpPr>
          <p:nvPr userDrawn="1"/>
        </p:nvCxnSpPr>
        <p:spPr>
          <a:xfrm flipH="1">
            <a:off x="2575196" y="6417515"/>
            <a:ext cx="1" cy="248227"/>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653C144F-7D3C-294E-9491-F0042C79F5AC}"/>
              </a:ext>
            </a:extLst>
          </p:cNvPr>
          <p:cNvPicPr>
            <a:picLocks noChangeAspect="1"/>
          </p:cNvPicPr>
          <p:nvPr userDrawn="1"/>
        </p:nvPicPr>
        <p:blipFill>
          <a:blip r:embed="rId3"/>
          <a:stretch>
            <a:fillRect/>
          </a:stretch>
        </p:blipFill>
        <p:spPr>
          <a:xfrm>
            <a:off x="2745694" y="6440614"/>
            <a:ext cx="796291" cy="185800"/>
          </a:xfrm>
          <a:prstGeom prst="rect">
            <a:avLst/>
          </a:prstGeom>
        </p:spPr>
      </p:pic>
      <p:sp>
        <p:nvSpPr>
          <p:cNvPr id="23" name="Shape 13">
            <a:extLst>
              <a:ext uri="{FF2B5EF4-FFF2-40B4-BE49-F238E27FC236}">
                <a16:creationId xmlns:a16="http://schemas.microsoft.com/office/drawing/2014/main" id="{5692B9DE-3B98-7342-9D18-79629B9C016C}"/>
              </a:ext>
            </a:extLst>
          </p:cNvPr>
          <p:cNvSpPr txBox="1">
            <a:spLocks/>
          </p:cNvSpPr>
          <p:nvPr userDrawn="1"/>
        </p:nvSpPr>
        <p:spPr>
          <a:xfrm>
            <a:off x="3712482" y="6355568"/>
            <a:ext cx="4184650" cy="365125"/>
          </a:xfrm>
          <a:prstGeom prst="rect">
            <a:avLst/>
          </a:prstGeom>
          <a:noFill/>
          <a:ln>
            <a:noFill/>
          </a:ln>
        </p:spPr>
        <p:txBody>
          <a:bodyPr lIns="91425" tIns="91425" rIns="91425" bIns="91425" anchor="ctr" anchorCtr="0"/>
          <a:lstStyle>
            <a:defPPr>
              <a:defRPr lang="en-US"/>
            </a:defPPr>
            <a:lvl1pPr marL="0" marR="0" lvl="0" indent="0" algn="l" defTabSz="914400" rtl="0" eaLnBrk="1" latinLnBrk="0" hangingPunct="1">
              <a:spcBef>
                <a:spcPts val="0"/>
              </a:spcBef>
              <a:buNone/>
              <a:defRPr sz="600" b="0" i="0" u="none" strike="noStrike" kern="1200" cap="none">
                <a:solidFill>
                  <a:schemeClr val="tx1">
                    <a:lumMod val="50000"/>
                    <a:lumOff val="50000"/>
                  </a:schemeClr>
                </a:solidFill>
                <a:latin typeface="Verdana"/>
                <a:ea typeface="Calibri"/>
                <a:cs typeface="Verdana"/>
                <a:sym typeface="Calibri"/>
              </a:defRPr>
            </a:lvl1pPr>
            <a:lvl2pPr marL="457200" marR="0" lvl="1"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2pPr>
            <a:lvl3pPr marL="914400" marR="0" lvl="2"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3pPr>
            <a:lvl4pPr marL="1371600" marR="0" lvl="3"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4pPr>
            <a:lvl5pPr marL="1828800" marR="0" lvl="4"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5pPr>
            <a:lvl6pPr marL="2286000" marR="0" lvl="5"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6pPr>
            <a:lvl7pPr marL="2743200" marR="0" lvl="6"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7pPr>
            <a:lvl8pPr marL="3200400" marR="0" lvl="7"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8pPr>
            <a:lvl9pPr marL="3657600" marR="0" lvl="8"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9pPr>
          </a:lstStyle>
          <a:p>
            <a:r>
              <a:rPr lang="en-US" sz="600" b="0" i="0" u="none" strike="noStrike" kern="1200" cap="none" dirty="0">
                <a:solidFill>
                  <a:schemeClr val="tx1">
                    <a:lumMod val="50000"/>
                    <a:lumOff val="50000"/>
                  </a:schemeClr>
                </a:solidFill>
                <a:effectLst/>
                <a:latin typeface="Verdana"/>
                <a:ea typeface="Calibri"/>
                <a:cs typeface="Verdana"/>
                <a:sym typeface="Calibri"/>
              </a:rPr>
              <a:t>Copyright © 2020 Discovery Education. All rights reserved. Discovery Education, Inc.</a:t>
            </a:r>
          </a:p>
        </p:txBody>
      </p:sp>
      <p:pic>
        <p:nvPicPr>
          <p:cNvPr id="24" name="Picture 23">
            <a:extLst>
              <a:ext uri="{FF2B5EF4-FFF2-40B4-BE49-F238E27FC236}">
                <a16:creationId xmlns:a16="http://schemas.microsoft.com/office/drawing/2014/main" id="{3FFA1B20-8C69-2143-A024-91C9A175EF4F}"/>
              </a:ext>
            </a:extLst>
          </p:cNvPr>
          <p:cNvPicPr>
            <a:picLocks noChangeAspect="1"/>
          </p:cNvPicPr>
          <p:nvPr userDrawn="1"/>
        </p:nvPicPr>
        <p:blipFill>
          <a:blip r:embed="rId4"/>
          <a:stretch>
            <a:fillRect/>
          </a:stretch>
        </p:blipFill>
        <p:spPr>
          <a:xfrm>
            <a:off x="829952" y="6481945"/>
            <a:ext cx="1564547" cy="119366"/>
          </a:xfrm>
          <a:prstGeom prst="rect">
            <a:avLst/>
          </a:prstGeom>
        </p:spPr>
      </p:pic>
    </p:spTree>
    <p:extLst>
      <p:ext uri="{BB962C8B-B14F-4D97-AF65-F5344CB8AC3E}">
        <p14:creationId xmlns:p14="http://schemas.microsoft.com/office/powerpoint/2010/main" val="148536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8640FD-89DA-5446-B72A-F5231B1CA4DA}"/>
              </a:ext>
            </a:extLst>
          </p:cNvPr>
          <p:cNvSpPr>
            <a:spLocks noGrp="1"/>
          </p:cNvSpPr>
          <p:nvPr>
            <p:ph type="ctrTitle" hasCustomPrompt="1"/>
          </p:nvPr>
        </p:nvSpPr>
        <p:spPr>
          <a:xfrm>
            <a:off x="495673" y="1263744"/>
            <a:ext cx="8003886" cy="689285"/>
          </a:xfrm>
        </p:spPr>
        <p:txBody>
          <a:bodyPr anchor="t">
            <a:normAutofit/>
          </a:bodyPr>
          <a:lstStyle>
            <a:lvl1pPr algn="l">
              <a:defRPr sz="3200" b="1">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r>
              <a:rPr lang="en-US" dirty="0"/>
              <a:t>CLICK TO EDIT</a:t>
            </a:r>
          </a:p>
        </p:txBody>
      </p:sp>
      <p:sp>
        <p:nvSpPr>
          <p:cNvPr id="17" name="Subtitle 2">
            <a:extLst>
              <a:ext uri="{FF2B5EF4-FFF2-40B4-BE49-F238E27FC236}">
                <a16:creationId xmlns:a16="http://schemas.microsoft.com/office/drawing/2014/main" id="{1A68189D-D04A-A149-88A8-20ACA69D69C5}"/>
              </a:ext>
            </a:extLst>
          </p:cNvPr>
          <p:cNvSpPr>
            <a:spLocks noGrp="1"/>
          </p:cNvSpPr>
          <p:nvPr>
            <p:ph type="subTitle" idx="1"/>
          </p:nvPr>
        </p:nvSpPr>
        <p:spPr>
          <a:xfrm>
            <a:off x="495672" y="2005425"/>
            <a:ext cx="8003887" cy="3252376"/>
          </a:xfrm>
        </p:spPr>
        <p:txBody>
          <a:bodyPr>
            <a:normAutofit/>
          </a:bodyPr>
          <a:lstStyle>
            <a:lvl1pPr marL="0" indent="0" algn="l">
              <a:buNone/>
              <a:defRPr sz="2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9" name="Picture 18">
            <a:extLst>
              <a:ext uri="{FF2B5EF4-FFF2-40B4-BE49-F238E27FC236}">
                <a16:creationId xmlns:a16="http://schemas.microsoft.com/office/drawing/2014/main" id="{16CCDD76-F574-5A4F-8D0B-55CEF15A37EB}"/>
              </a:ext>
            </a:extLst>
          </p:cNvPr>
          <p:cNvPicPr>
            <a:picLocks noChangeAspect="1"/>
          </p:cNvPicPr>
          <p:nvPr userDrawn="1"/>
        </p:nvPicPr>
        <p:blipFill>
          <a:blip r:embed="rId2"/>
          <a:stretch>
            <a:fillRect/>
          </a:stretch>
        </p:blipFill>
        <p:spPr>
          <a:xfrm>
            <a:off x="623822" y="450158"/>
            <a:ext cx="1334323" cy="464991"/>
          </a:xfrm>
          <a:prstGeom prst="rect">
            <a:avLst/>
          </a:prstGeom>
        </p:spPr>
      </p:pic>
      <p:sp>
        <p:nvSpPr>
          <p:cNvPr id="9" name="Rectangle 8">
            <a:extLst>
              <a:ext uri="{FF2B5EF4-FFF2-40B4-BE49-F238E27FC236}">
                <a16:creationId xmlns:a16="http://schemas.microsoft.com/office/drawing/2014/main" id="{1DA3332A-618A-4D4A-8044-82C2B073EFA8}"/>
              </a:ext>
            </a:extLst>
          </p:cNvPr>
          <p:cNvSpPr/>
          <p:nvPr userDrawn="1"/>
        </p:nvSpPr>
        <p:spPr>
          <a:xfrm>
            <a:off x="-3234" y="6258098"/>
            <a:ext cx="9144000" cy="59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Shape 20">
            <a:extLst>
              <a:ext uri="{FF2B5EF4-FFF2-40B4-BE49-F238E27FC236}">
                <a16:creationId xmlns:a16="http://schemas.microsoft.com/office/drawing/2014/main" id="{B33D5EC9-6239-0B4F-B272-82FABCBB5479}"/>
              </a:ext>
            </a:extLst>
          </p:cNvPr>
          <p:cNvSpPr txBox="1">
            <a:spLocks/>
          </p:cNvSpPr>
          <p:nvPr userDrawn="1"/>
        </p:nvSpPr>
        <p:spPr>
          <a:xfrm>
            <a:off x="384176" y="6356351"/>
            <a:ext cx="702310" cy="365125"/>
          </a:xfrm>
          <a:prstGeom prst="rect">
            <a:avLst/>
          </a:prstGeom>
          <a:noFill/>
          <a:ln>
            <a:noFill/>
          </a:ln>
        </p:spPr>
        <p:txBody>
          <a:bodyPr lIns="91425" tIns="45700" rIns="91425" bIns="45700" anchor="ctr" anchorCtr="0">
            <a:noAutofit/>
          </a:bodyPr>
          <a:lstStyle>
            <a:defPPr>
              <a:defRPr lang="en-US"/>
            </a:defPPr>
            <a:lvl1pPr marL="0" algn="l" defTabSz="914400" rtl="0" eaLnBrk="1" latinLnBrk="0" hangingPunct="1">
              <a:defRPr sz="1000" kern="1200">
                <a:solidFill>
                  <a:srgbClr val="15284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fld id="{00000000-1234-1234-1234-123412341234}" type="slidenum">
              <a:rPr lang="en-US" smtClean="0">
                <a:solidFill>
                  <a:schemeClr val="tx1"/>
                </a:solidFill>
                <a:latin typeface="Calibri"/>
                <a:ea typeface="Calibri"/>
                <a:cs typeface="Calibri"/>
                <a:sym typeface="Calibri"/>
              </a:rPr>
              <a:pPr>
                <a:buSzPct val="25000"/>
              </a:pPr>
              <a:t>‹#›</a:t>
            </a:fld>
            <a:endParaRPr lang="en-US" dirty="0">
              <a:solidFill>
                <a:schemeClr val="tx1"/>
              </a:solidFill>
              <a:latin typeface="Calibri"/>
              <a:ea typeface="Calibri"/>
              <a:cs typeface="Calibri"/>
              <a:sym typeface="Calibri"/>
            </a:endParaRPr>
          </a:p>
        </p:txBody>
      </p:sp>
      <p:cxnSp>
        <p:nvCxnSpPr>
          <p:cNvPr id="15" name="Straight Connector 14">
            <a:extLst>
              <a:ext uri="{FF2B5EF4-FFF2-40B4-BE49-F238E27FC236}">
                <a16:creationId xmlns:a16="http://schemas.microsoft.com/office/drawing/2014/main" id="{16ACC504-42F9-F54C-B687-0A76568CE271}"/>
              </a:ext>
            </a:extLst>
          </p:cNvPr>
          <p:cNvCxnSpPr/>
          <p:nvPr userDrawn="1"/>
        </p:nvCxnSpPr>
        <p:spPr>
          <a:xfrm>
            <a:off x="0" y="6258243"/>
            <a:ext cx="9144000" cy="0"/>
          </a:xfrm>
          <a:prstGeom prst="line">
            <a:avLst/>
          </a:prstGeom>
          <a:ln w="3175" cmpd="sng">
            <a:solidFill>
              <a:srgbClr val="15284B"/>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3BE8110-712E-E64B-9C9A-1F65E06E313C}"/>
              </a:ext>
            </a:extLst>
          </p:cNvPr>
          <p:cNvCxnSpPr>
            <a:cxnSpLocks/>
          </p:cNvCxnSpPr>
          <p:nvPr userDrawn="1"/>
        </p:nvCxnSpPr>
        <p:spPr>
          <a:xfrm flipH="1">
            <a:off x="2575196" y="6417515"/>
            <a:ext cx="1" cy="248227"/>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2A41A7C3-D55D-0E4F-BF58-F6B8DF8387BA}"/>
              </a:ext>
            </a:extLst>
          </p:cNvPr>
          <p:cNvPicPr>
            <a:picLocks noChangeAspect="1"/>
          </p:cNvPicPr>
          <p:nvPr userDrawn="1"/>
        </p:nvPicPr>
        <p:blipFill>
          <a:blip r:embed="rId3"/>
          <a:stretch>
            <a:fillRect/>
          </a:stretch>
        </p:blipFill>
        <p:spPr>
          <a:xfrm>
            <a:off x="2745694" y="6440614"/>
            <a:ext cx="796291" cy="185800"/>
          </a:xfrm>
          <a:prstGeom prst="rect">
            <a:avLst/>
          </a:prstGeom>
        </p:spPr>
      </p:pic>
      <p:sp>
        <p:nvSpPr>
          <p:cNvPr id="24" name="Shape 13">
            <a:extLst>
              <a:ext uri="{FF2B5EF4-FFF2-40B4-BE49-F238E27FC236}">
                <a16:creationId xmlns:a16="http://schemas.microsoft.com/office/drawing/2014/main" id="{85275FA4-CFDE-7A4C-BAD3-159A6282CEB1}"/>
              </a:ext>
            </a:extLst>
          </p:cNvPr>
          <p:cNvSpPr txBox="1">
            <a:spLocks/>
          </p:cNvSpPr>
          <p:nvPr userDrawn="1"/>
        </p:nvSpPr>
        <p:spPr>
          <a:xfrm>
            <a:off x="3712482" y="6355568"/>
            <a:ext cx="4184650" cy="365125"/>
          </a:xfrm>
          <a:prstGeom prst="rect">
            <a:avLst/>
          </a:prstGeom>
          <a:noFill/>
          <a:ln>
            <a:noFill/>
          </a:ln>
        </p:spPr>
        <p:txBody>
          <a:bodyPr lIns="91425" tIns="91425" rIns="91425" bIns="91425" anchor="ctr" anchorCtr="0"/>
          <a:lstStyle>
            <a:defPPr>
              <a:defRPr lang="en-US"/>
            </a:defPPr>
            <a:lvl1pPr marL="0" marR="0" lvl="0" indent="0" algn="l" defTabSz="914400" rtl="0" eaLnBrk="1" latinLnBrk="0" hangingPunct="1">
              <a:spcBef>
                <a:spcPts val="0"/>
              </a:spcBef>
              <a:buNone/>
              <a:defRPr sz="600" b="0" i="0" u="none" strike="noStrike" kern="1200" cap="none">
                <a:solidFill>
                  <a:schemeClr val="tx1">
                    <a:lumMod val="50000"/>
                    <a:lumOff val="50000"/>
                  </a:schemeClr>
                </a:solidFill>
                <a:latin typeface="Verdana"/>
                <a:ea typeface="Calibri"/>
                <a:cs typeface="Verdana"/>
                <a:sym typeface="Calibri"/>
              </a:defRPr>
            </a:lvl1pPr>
            <a:lvl2pPr marL="457200" marR="0" lvl="1"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2pPr>
            <a:lvl3pPr marL="914400" marR="0" lvl="2"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3pPr>
            <a:lvl4pPr marL="1371600" marR="0" lvl="3"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4pPr>
            <a:lvl5pPr marL="1828800" marR="0" lvl="4"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5pPr>
            <a:lvl6pPr marL="2286000" marR="0" lvl="5"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6pPr>
            <a:lvl7pPr marL="2743200" marR="0" lvl="6"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7pPr>
            <a:lvl8pPr marL="3200400" marR="0" lvl="7"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8pPr>
            <a:lvl9pPr marL="3657600" marR="0" lvl="8"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9pPr>
          </a:lstStyle>
          <a:p>
            <a:r>
              <a:rPr lang="en-US" sz="600" b="0" i="0" u="none" strike="noStrike" kern="1200" cap="none" dirty="0">
                <a:solidFill>
                  <a:schemeClr val="tx1">
                    <a:lumMod val="50000"/>
                    <a:lumOff val="50000"/>
                  </a:schemeClr>
                </a:solidFill>
                <a:effectLst/>
                <a:latin typeface="Verdana"/>
                <a:ea typeface="Calibri"/>
                <a:cs typeface="Verdana"/>
                <a:sym typeface="Calibri"/>
              </a:rPr>
              <a:t>Copyright © 2020 Discovery Education. All rights reserved. Discovery Education, Inc.</a:t>
            </a:r>
          </a:p>
        </p:txBody>
      </p:sp>
      <p:pic>
        <p:nvPicPr>
          <p:cNvPr id="25" name="Picture 24">
            <a:extLst>
              <a:ext uri="{FF2B5EF4-FFF2-40B4-BE49-F238E27FC236}">
                <a16:creationId xmlns:a16="http://schemas.microsoft.com/office/drawing/2014/main" id="{87A91902-BAF4-0040-9B5A-D59560837AEF}"/>
              </a:ext>
            </a:extLst>
          </p:cNvPr>
          <p:cNvPicPr>
            <a:picLocks noChangeAspect="1"/>
          </p:cNvPicPr>
          <p:nvPr userDrawn="1"/>
        </p:nvPicPr>
        <p:blipFill>
          <a:blip r:embed="rId4"/>
          <a:stretch>
            <a:fillRect/>
          </a:stretch>
        </p:blipFill>
        <p:spPr>
          <a:xfrm>
            <a:off x="829952" y="6481945"/>
            <a:ext cx="1564547" cy="119366"/>
          </a:xfrm>
          <a:prstGeom prst="rect">
            <a:avLst/>
          </a:prstGeom>
        </p:spPr>
      </p:pic>
    </p:spTree>
    <p:extLst>
      <p:ext uri="{BB962C8B-B14F-4D97-AF65-F5344CB8AC3E}">
        <p14:creationId xmlns:p14="http://schemas.microsoft.com/office/powerpoint/2010/main" val="51319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51CA8B-3F9D-2A4A-ADAF-643920EE6E98}"/>
              </a:ext>
            </a:extLst>
          </p:cNvPr>
          <p:cNvSpPr>
            <a:spLocks noGrp="1"/>
          </p:cNvSpPr>
          <p:nvPr>
            <p:ph type="ctrTitle"/>
          </p:nvPr>
        </p:nvSpPr>
        <p:spPr>
          <a:xfrm>
            <a:off x="495673" y="1266477"/>
            <a:ext cx="8003886" cy="689285"/>
          </a:xfrm>
        </p:spPr>
        <p:txBody>
          <a:bodyPr anchor="t">
            <a:normAutofit/>
          </a:bodyPr>
          <a:lstStyle>
            <a:lvl1pPr algn="l">
              <a:defRPr sz="3200" b="0">
                <a:latin typeface="Noto Sans" panose="020B0502040504020204" pitchFamily="34" charset="0"/>
                <a:ea typeface="Noto Sans" panose="020B0502040504020204" pitchFamily="34" charset="0"/>
                <a:cs typeface="Noto Sans" panose="020B0502040504020204" pitchFamily="34" charset="0"/>
              </a:defRPr>
            </a:lvl1pPr>
          </a:lstStyle>
          <a:p>
            <a:r>
              <a:rPr lang="en-US" dirty="0"/>
              <a:t>Click to edit</a:t>
            </a:r>
          </a:p>
        </p:txBody>
      </p:sp>
      <p:pic>
        <p:nvPicPr>
          <p:cNvPr id="7" name="Picture 6">
            <a:extLst>
              <a:ext uri="{FF2B5EF4-FFF2-40B4-BE49-F238E27FC236}">
                <a16:creationId xmlns:a16="http://schemas.microsoft.com/office/drawing/2014/main" id="{D9903C66-42A8-D744-A1AB-A2D516B49DD0}"/>
              </a:ext>
            </a:extLst>
          </p:cNvPr>
          <p:cNvPicPr>
            <a:picLocks noChangeAspect="1"/>
          </p:cNvPicPr>
          <p:nvPr userDrawn="1"/>
        </p:nvPicPr>
        <p:blipFill>
          <a:blip r:embed="rId2"/>
          <a:stretch>
            <a:fillRect/>
          </a:stretch>
        </p:blipFill>
        <p:spPr>
          <a:xfrm>
            <a:off x="635012" y="449890"/>
            <a:ext cx="1323602" cy="464509"/>
          </a:xfrm>
          <a:prstGeom prst="rect">
            <a:avLst/>
          </a:prstGeom>
        </p:spPr>
      </p:pic>
      <p:sp>
        <p:nvSpPr>
          <p:cNvPr id="8" name="Subtitle 2">
            <a:extLst>
              <a:ext uri="{FF2B5EF4-FFF2-40B4-BE49-F238E27FC236}">
                <a16:creationId xmlns:a16="http://schemas.microsoft.com/office/drawing/2014/main" id="{A6783B64-3939-764B-8D5B-68DE675E033F}"/>
              </a:ext>
            </a:extLst>
          </p:cNvPr>
          <p:cNvSpPr>
            <a:spLocks noGrp="1"/>
          </p:cNvSpPr>
          <p:nvPr>
            <p:ph type="subTitle" idx="1"/>
          </p:nvPr>
        </p:nvSpPr>
        <p:spPr>
          <a:xfrm>
            <a:off x="495672" y="1982336"/>
            <a:ext cx="8003887" cy="3252376"/>
          </a:xfrm>
        </p:spPr>
        <p:txBody>
          <a:bodyPr>
            <a:normAutofit/>
          </a:bodyPr>
          <a:lstStyle>
            <a:lvl1pPr marL="0" indent="0" algn="l">
              <a:lnSpc>
                <a:spcPct val="100000"/>
              </a:lnSpc>
              <a:buNone/>
              <a:defRPr sz="2000" b="0" i="0">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a:extLst>
              <a:ext uri="{FF2B5EF4-FFF2-40B4-BE49-F238E27FC236}">
                <a16:creationId xmlns:a16="http://schemas.microsoft.com/office/drawing/2014/main" id="{AC794D3D-901B-B745-B021-EE6EEA567FCD}"/>
              </a:ext>
            </a:extLst>
          </p:cNvPr>
          <p:cNvCxnSpPr/>
          <p:nvPr userDrawn="1"/>
        </p:nvCxnSpPr>
        <p:spPr>
          <a:xfrm>
            <a:off x="7331391"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0540831-A9D8-024B-A60B-88CB9D0FDE10}"/>
              </a:ext>
            </a:extLst>
          </p:cNvPr>
          <p:cNvSpPr txBox="1"/>
          <p:nvPr userDrawn="1"/>
        </p:nvSpPr>
        <p:spPr>
          <a:xfrm>
            <a:off x="8542558" y="6378102"/>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DIN Pro Regular" panose="02000503040000020003" pitchFamily="2" charset="0"/>
                <a:ea typeface="DIN 2014" panose="020B0504020202020204" pitchFamily="34" charset="77"/>
                <a:cs typeface="Century Gothic" charset="0"/>
              </a:rPr>
              <a:pPr algn="r"/>
              <a:t>‹#›</a:t>
            </a:fld>
            <a:endParaRPr lang="en-US" sz="1000" b="0" i="0" dirty="0">
              <a:solidFill>
                <a:schemeClr val="bg1"/>
              </a:solidFill>
              <a:latin typeface="DIN Pro Regular" panose="02000503040000020003" pitchFamily="2" charset="0"/>
              <a:ea typeface="DIN 2014" panose="020B0504020202020204" pitchFamily="34" charset="77"/>
              <a:cs typeface="Century Gothic" charset="0"/>
            </a:endParaRPr>
          </a:p>
        </p:txBody>
      </p:sp>
      <p:pic>
        <p:nvPicPr>
          <p:cNvPr id="11" name="Picture 10">
            <a:extLst>
              <a:ext uri="{FF2B5EF4-FFF2-40B4-BE49-F238E27FC236}">
                <a16:creationId xmlns:a16="http://schemas.microsoft.com/office/drawing/2014/main" id="{CC6A3AEC-CB13-3A49-BF30-D55A10769FAE}"/>
              </a:ext>
            </a:extLst>
          </p:cNvPr>
          <p:cNvPicPr>
            <a:picLocks noChangeAspect="1"/>
          </p:cNvPicPr>
          <p:nvPr userDrawn="1"/>
        </p:nvPicPr>
        <p:blipFill>
          <a:blip r:embed="rId3"/>
          <a:stretch>
            <a:fillRect/>
          </a:stretch>
        </p:blipFill>
        <p:spPr>
          <a:xfrm>
            <a:off x="7467599" y="6400027"/>
            <a:ext cx="908194" cy="211912"/>
          </a:xfrm>
          <a:prstGeom prst="rect">
            <a:avLst/>
          </a:prstGeom>
        </p:spPr>
      </p:pic>
      <p:pic>
        <p:nvPicPr>
          <p:cNvPr id="12" name="Picture 11">
            <a:extLst>
              <a:ext uri="{FF2B5EF4-FFF2-40B4-BE49-F238E27FC236}">
                <a16:creationId xmlns:a16="http://schemas.microsoft.com/office/drawing/2014/main" id="{3ED6F9CD-0876-D14C-A0DC-E4AD76E9FA59}"/>
              </a:ext>
            </a:extLst>
          </p:cNvPr>
          <p:cNvPicPr>
            <a:picLocks noChangeAspect="1"/>
          </p:cNvPicPr>
          <p:nvPr userDrawn="1"/>
        </p:nvPicPr>
        <p:blipFill>
          <a:blip r:embed="rId4"/>
          <a:stretch>
            <a:fillRect/>
          </a:stretch>
        </p:blipFill>
        <p:spPr>
          <a:xfrm>
            <a:off x="5760379" y="6391458"/>
            <a:ext cx="1404247" cy="207771"/>
          </a:xfrm>
          <a:prstGeom prst="rect">
            <a:avLst/>
          </a:prstGeom>
        </p:spPr>
      </p:pic>
    </p:spTree>
    <p:extLst>
      <p:ext uri="{BB962C8B-B14F-4D97-AF65-F5344CB8AC3E}">
        <p14:creationId xmlns:p14="http://schemas.microsoft.com/office/powerpoint/2010/main" val="16566805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55F5F-2C2E-A34F-A30E-11DA442EB336}" type="datetime1">
              <a:rPr lang="en-US" smtClean="0"/>
              <a:t>2/21/2023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4" r:id="rId3"/>
    <p:sldLayoutId id="214748367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Vwa1ZJlg4e8?feature=oembed" TargetMode="Externa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futuresfundamentals.org/explore-the-marketplace/the-wide-world-of-futures-trader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7Nl0vlpam08?feature=oembed"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74628B-DDC2-B049-B5E0-F4383978A2B4}"/>
              </a:ext>
            </a:extLst>
          </p:cNvPr>
          <p:cNvSpPr txBox="1"/>
          <p:nvPr/>
        </p:nvSpPr>
        <p:spPr>
          <a:xfrm>
            <a:off x="8737600" y="3365500"/>
            <a:ext cx="184731" cy="369332"/>
          </a:xfrm>
          <a:prstGeom prst="rect">
            <a:avLst/>
          </a:prstGeom>
          <a:noFill/>
        </p:spPr>
        <p:txBody>
          <a:bodyPr wrap="none" rtlCol="0">
            <a:spAutoFit/>
          </a:bodyPr>
          <a:lstStyle/>
          <a:p>
            <a:endParaRPr lang="en-US"/>
          </a:p>
        </p:txBody>
      </p:sp>
      <p:sp>
        <p:nvSpPr>
          <p:cNvPr id="6" name="Title 1">
            <a:extLst>
              <a:ext uri="{FF2B5EF4-FFF2-40B4-BE49-F238E27FC236}">
                <a16:creationId xmlns:a16="http://schemas.microsoft.com/office/drawing/2014/main" id="{1A7D1D6A-471F-BF4C-9D3F-6DBE1D3275A7}"/>
              </a:ext>
            </a:extLst>
          </p:cNvPr>
          <p:cNvSpPr txBox="1">
            <a:spLocks/>
          </p:cNvSpPr>
          <p:nvPr/>
        </p:nvSpPr>
        <p:spPr>
          <a:xfrm>
            <a:off x="493186" y="2484686"/>
            <a:ext cx="5795854" cy="264611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chemeClr val="bg1"/>
                </a:solidFill>
                <a:latin typeface="Brandon Grotesque Bold" panose="020B0503020203060202" pitchFamily="34" charset="77"/>
                <a:ea typeface="+mj-ea"/>
                <a:cs typeface="+mj-cs"/>
              </a:defRPr>
            </a:lvl1pPr>
          </a:lstStyle>
          <a:p>
            <a:r>
              <a:rPr lang="en-US" dirty="0">
                <a:solidFill>
                  <a:srgbClr val="004CA8"/>
                </a:solidFill>
                <a:latin typeface="Noto Sans" panose="020B0502040504020204" pitchFamily="34" charset="0"/>
                <a:ea typeface="Noto Sans" panose="020B0502040504020204" pitchFamily="34" charset="0"/>
                <a:cs typeface="Noto Sans" panose="020B0502040504020204" pitchFamily="34" charset="0"/>
              </a:rPr>
              <a:t>Experiments </a:t>
            </a:r>
            <a:br>
              <a:rPr lang="en-US" dirty="0">
                <a:solidFill>
                  <a:srgbClr val="004CA8"/>
                </a:solidFill>
                <a:latin typeface="Noto Sans" panose="020B0502040504020204" pitchFamily="34" charset="0"/>
                <a:ea typeface="Noto Sans" panose="020B0502040504020204" pitchFamily="34" charset="0"/>
                <a:cs typeface="Noto Sans" panose="020B0502040504020204" pitchFamily="34" charset="0"/>
              </a:rPr>
            </a:br>
            <a:r>
              <a:rPr lang="en-US" dirty="0">
                <a:solidFill>
                  <a:srgbClr val="004CA8"/>
                </a:solidFill>
                <a:latin typeface="Noto Sans" panose="020B0502040504020204" pitchFamily="34" charset="0"/>
                <a:ea typeface="Noto Sans" panose="020B0502040504020204" pitchFamily="34" charset="0"/>
                <a:cs typeface="Noto Sans" panose="020B0502040504020204" pitchFamily="34" charset="0"/>
              </a:rPr>
              <a:t>in Behavioral Economics</a:t>
            </a:r>
            <a:endParaRPr lang="en-US" b="1" dirty="0">
              <a:solidFill>
                <a:srgbClr val="004CA8"/>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Rectangle 6">
            <a:extLst>
              <a:ext uri="{FF2B5EF4-FFF2-40B4-BE49-F238E27FC236}">
                <a16:creationId xmlns:a16="http://schemas.microsoft.com/office/drawing/2014/main" id="{C266B307-7A03-B54A-B40D-D644595A643B}"/>
              </a:ext>
            </a:extLst>
          </p:cNvPr>
          <p:cNvSpPr/>
          <p:nvPr/>
        </p:nvSpPr>
        <p:spPr>
          <a:xfrm>
            <a:off x="367748" y="6380922"/>
            <a:ext cx="268356"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371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3" y="1266477"/>
            <a:ext cx="8003886" cy="689285"/>
          </a:xfrm>
        </p:spPr>
        <p:txBody>
          <a:bodyPr/>
          <a:lstStyle/>
          <a:p>
            <a:pPr>
              <a:spcBef>
                <a:spcPts val="0"/>
              </a:spcBef>
            </a:pPr>
            <a:r>
              <a:rPr lang="en-US" dirty="0"/>
              <a:t>“But I Have Experiments”</a:t>
            </a:r>
          </a:p>
        </p:txBody>
      </p:sp>
      <p:pic>
        <p:nvPicPr>
          <p:cNvPr id="2" name="Online Media 1" descr="I have experiments">
            <a:hlinkClick r:id="" action="ppaction://media"/>
            <a:extLst>
              <a:ext uri="{FF2B5EF4-FFF2-40B4-BE49-F238E27FC236}">
                <a16:creationId xmlns:a16="http://schemas.microsoft.com/office/drawing/2014/main" id="{58D94B23-A5CF-B146-8F99-3A90C34666F6}"/>
              </a:ext>
            </a:extLst>
          </p:cNvPr>
          <p:cNvPicPr>
            <a:picLocks noRot="1" noChangeAspect="1"/>
          </p:cNvPicPr>
          <p:nvPr>
            <a:videoFile r:link="rId1"/>
          </p:nvPr>
        </p:nvPicPr>
        <p:blipFill>
          <a:blip r:embed="rId4"/>
          <a:stretch>
            <a:fillRect/>
          </a:stretch>
        </p:blipFill>
        <p:spPr>
          <a:xfrm>
            <a:off x="1524000" y="2172683"/>
            <a:ext cx="6096000" cy="3429000"/>
          </a:xfrm>
          <a:prstGeom prst="rect">
            <a:avLst/>
          </a:prstGeom>
        </p:spPr>
      </p:pic>
    </p:spTree>
    <p:extLst>
      <p:ext uri="{BB962C8B-B14F-4D97-AF65-F5344CB8AC3E}">
        <p14:creationId xmlns:p14="http://schemas.microsoft.com/office/powerpoint/2010/main" val="424436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3" y="1266477"/>
            <a:ext cx="8003886" cy="689285"/>
          </a:xfrm>
        </p:spPr>
        <p:txBody>
          <a:bodyPr/>
          <a:lstStyle/>
          <a:p>
            <a:pPr>
              <a:spcBef>
                <a:spcPts val="0"/>
              </a:spcBef>
            </a:pPr>
            <a:r>
              <a:rPr lang="en-US" dirty="0"/>
              <a:t>Take a Stand</a:t>
            </a:r>
          </a:p>
        </p:txBody>
      </p:sp>
      <p:sp>
        <p:nvSpPr>
          <p:cNvPr id="2" name="Rectangle 1">
            <a:extLst>
              <a:ext uri="{FF2B5EF4-FFF2-40B4-BE49-F238E27FC236}">
                <a16:creationId xmlns:a16="http://schemas.microsoft.com/office/drawing/2014/main" id="{C2D5B9C0-22B2-534F-81D9-6E87214EF7BB}"/>
              </a:ext>
            </a:extLst>
          </p:cNvPr>
          <p:cNvSpPr/>
          <p:nvPr/>
        </p:nvSpPr>
        <p:spPr>
          <a:xfrm>
            <a:off x="495672" y="2078866"/>
            <a:ext cx="6800073" cy="707886"/>
          </a:xfrm>
          <a:prstGeom prst="rect">
            <a:avLst/>
          </a:prstGeom>
        </p:spPr>
        <p:txBody>
          <a:bodyPr wrap="square">
            <a:spAutoFit/>
          </a:bodyPr>
          <a:lstStyle/>
          <a:p>
            <a:pPr>
              <a:spcBef>
                <a:spcPts val="0"/>
              </a:spcBef>
            </a:pPr>
            <a:r>
              <a:rPr lang="en-US" sz="2000" dirty="0">
                <a:latin typeface="Noto Sans" panose="020B0502040504020204" pitchFamily="34" charset="0"/>
                <a:ea typeface="Noto Sans" panose="020B0502040504020204" pitchFamily="34" charset="0"/>
                <a:cs typeface="Noto Sans" panose="020B0502040504020204" pitchFamily="34" charset="0"/>
              </a:rPr>
              <a:t>Behavioral economics is more accurate because it has evidence from experiments to back up its claims.</a:t>
            </a:r>
            <a:endParaRPr lang="en-US" sz="20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Rectangle 5">
            <a:extLst>
              <a:ext uri="{FF2B5EF4-FFF2-40B4-BE49-F238E27FC236}">
                <a16:creationId xmlns:a16="http://schemas.microsoft.com/office/drawing/2014/main" id="{9F77D958-4CF9-5942-A619-A9ED5ECE75D2}"/>
              </a:ext>
            </a:extLst>
          </p:cNvPr>
          <p:cNvSpPr/>
          <p:nvPr/>
        </p:nvSpPr>
        <p:spPr>
          <a:xfrm>
            <a:off x="495673" y="2958496"/>
            <a:ext cx="2457724" cy="369332"/>
          </a:xfrm>
          <a:prstGeom prst="rect">
            <a:avLst/>
          </a:prstGeom>
        </p:spPr>
        <p:txBody>
          <a:bodyPr wrap="none">
            <a:spAutoFit/>
          </a:bodyPr>
          <a:lstStyle/>
          <a:p>
            <a:pPr lvl="0">
              <a:lnSpc>
                <a:spcPct val="90000"/>
              </a:lnSpc>
            </a:pPr>
            <a:r>
              <a:rPr lang="en-US" sz="2000" b="1" dirty="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Agree? Disagree? </a:t>
            </a:r>
            <a:endParaRPr lang="en-US" sz="2000" b="1"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655949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C61368-DE07-3042-9D01-B3B804A57F8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868250" y="2905760"/>
            <a:ext cx="4950629" cy="3180080"/>
          </a:xfrm>
          <a:prstGeom prst="rect">
            <a:avLst/>
          </a:prstGeom>
        </p:spPr>
      </p:pic>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3" y="1266477"/>
            <a:ext cx="8003886" cy="689285"/>
          </a:xfrm>
        </p:spPr>
        <p:txBody>
          <a:bodyPr/>
          <a:lstStyle/>
          <a:p>
            <a:pPr>
              <a:spcBef>
                <a:spcPts val="0"/>
              </a:spcBef>
            </a:pPr>
            <a:r>
              <a:rPr lang="en-US" dirty="0"/>
              <a:t>Imagine This…</a:t>
            </a:r>
          </a:p>
        </p:txBody>
      </p:sp>
      <p:sp>
        <p:nvSpPr>
          <p:cNvPr id="2" name="Rectangle 1">
            <a:extLst>
              <a:ext uri="{FF2B5EF4-FFF2-40B4-BE49-F238E27FC236}">
                <a16:creationId xmlns:a16="http://schemas.microsoft.com/office/drawing/2014/main" id="{C2D5B9C0-22B2-534F-81D9-6E87214EF7BB}"/>
              </a:ext>
            </a:extLst>
          </p:cNvPr>
          <p:cNvSpPr/>
          <p:nvPr/>
        </p:nvSpPr>
        <p:spPr>
          <a:xfrm>
            <a:off x="495672" y="2078866"/>
            <a:ext cx="5010183" cy="1631216"/>
          </a:xfrm>
          <a:prstGeom prst="rect">
            <a:avLst/>
          </a:prstGeom>
        </p:spPr>
        <p:txBody>
          <a:bodyPr wrap="square">
            <a:spAutoFit/>
          </a:bodyPr>
          <a:lstStyle/>
          <a:p>
            <a:pPr>
              <a:spcBef>
                <a:spcPts val="0"/>
              </a:spcBef>
            </a:pPr>
            <a:r>
              <a:rPr lang="en-US" sz="2000" dirty="0">
                <a:latin typeface="Noto Sans" panose="020B0502040504020204" pitchFamily="34" charset="0"/>
                <a:ea typeface="Noto Sans" panose="020B0502040504020204" pitchFamily="34" charset="0"/>
                <a:cs typeface="Noto Sans" panose="020B0502040504020204" pitchFamily="34" charset="0"/>
              </a:rPr>
              <a:t>You save up $200 to purchase tickets to see your favorite band or singer in concert. You get great seats. You hear that people are now offering to pay $2,000 for tickets like yours. </a:t>
            </a:r>
            <a:endParaRPr lang="en-US" sz="2000" i="1" dirty="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107303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3" y="1266477"/>
            <a:ext cx="8003886" cy="689285"/>
          </a:xfrm>
        </p:spPr>
        <p:txBody>
          <a:bodyPr/>
          <a:lstStyle/>
          <a:p>
            <a:pPr>
              <a:spcBef>
                <a:spcPts val="0"/>
              </a:spcBef>
            </a:pPr>
            <a:r>
              <a:rPr lang="en-US" dirty="0"/>
              <a:t>Basketball and Economics</a:t>
            </a:r>
          </a:p>
        </p:txBody>
      </p:sp>
      <p:pic>
        <p:nvPicPr>
          <p:cNvPr id="5" name="Picture 4">
            <a:extLst>
              <a:ext uri="{FF2B5EF4-FFF2-40B4-BE49-F238E27FC236}">
                <a16:creationId xmlns:a16="http://schemas.microsoft.com/office/drawing/2014/main" id="{F201E190-C318-5545-9AAA-64A1A90A82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144854" y="1679165"/>
            <a:ext cx="4854291" cy="4406675"/>
          </a:xfrm>
          <a:prstGeom prst="rect">
            <a:avLst/>
          </a:prstGeom>
        </p:spPr>
      </p:pic>
    </p:spTree>
    <p:extLst>
      <p:ext uri="{BB962C8B-B14F-4D97-AF65-F5344CB8AC3E}">
        <p14:creationId xmlns:p14="http://schemas.microsoft.com/office/powerpoint/2010/main" val="3662811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3" y="1266477"/>
            <a:ext cx="8003886" cy="689285"/>
          </a:xfrm>
        </p:spPr>
        <p:txBody>
          <a:bodyPr/>
          <a:lstStyle/>
          <a:p>
            <a:pPr>
              <a:spcBef>
                <a:spcPts val="0"/>
              </a:spcBef>
            </a:pPr>
            <a:r>
              <a:rPr lang="en-US" dirty="0"/>
              <a:t>Ticket Lottery</a:t>
            </a:r>
          </a:p>
        </p:txBody>
      </p:sp>
      <p:sp>
        <p:nvSpPr>
          <p:cNvPr id="4" name="Google Shape;187;p26">
            <a:extLst>
              <a:ext uri="{FF2B5EF4-FFF2-40B4-BE49-F238E27FC236}">
                <a16:creationId xmlns:a16="http://schemas.microsoft.com/office/drawing/2014/main" id="{C37F8289-155D-9947-B081-2EE8E4651B3A}"/>
              </a:ext>
            </a:extLst>
          </p:cNvPr>
          <p:cNvSpPr txBox="1">
            <a:spLocks/>
          </p:cNvSpPr>
          <p:nvPr/>
        </p:nvSpPr>
        <p:spPr>
          <a:xfrm>
            <a:off x="495673" y="2149393"/>
            <a:ext cx="3327297" cy="3684600"/>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Noto Sans" panose="020B0502040504020204" pitchFamily="34" charset="0"/>
                <a:ea typeface="Noto Sans" panose="020B0502040504020204" pitchFamily="34" charset="0"/>
                <a:cs typeface="Noto Sans" panose="020B0502040504020204" pitchFamily="34" charset="0"/>
              </a:rPr>
              <a:t>Lottery Winners </a:t>
            </a:r>
            <a:br>
              <a:rPr lang="en-US" sz="2000" b="1" dirty="0">
                <a:latin typeface="Noto Sans" panose="020B0502040504020204" pitchFamily="34" charset="0"/>
                <a:ea typeface="Noto Sans" panose="020B0502040504020204" pitchFamily="34" charset="0"/>
                <a:cs typeface="Noto Sans" panose="020B0502040504020204" pitchFamily="34" charset="0"/>
              </a:rPr>
            </a:br>
            <a:r>
              <a:rPr lang="en-US" sz="2000" b="1" dirty="0">
                <a:latin typeface="Noto Sans" panose="020B0502040504020204" pitchFamily="34" charset="0"/>
                <a:ea typeface="Noto Sans" panose="020B0502040504020204" pitchFamily="34" charset="0"/>
                <a:cs typeface="Noto Sans" panose="020B0502040504020204" pitchFamily="34" charset="0"/>
              </a:rPr>
              <a:t>(Have a Ticket)</a:t>
            </a:r>
          </a:p>
          <a:p>
            <a:pPr marL="0" indent="0">
              <a:buFont typeface="Arial" panose="020B0604020202020204" pitchFamily="34" charset="0"/>
              <a:buNone/>
            </a:pPr>
            <a:r>
              <a:rPr lang="en-US" sz="2000" dirty="0">
                <a:latin typeface="Noto Sans" panose="020B0502040504020204" pitchFamily="34" charset="0"/>
                <a:ea typeface="Noto Sans" panose="020B0502040504020204" pitchFamily="34" charset="0"/>
                <a:cs typeface="Noto Sans" panose="020B0502040504020204" pitchFamily="34" charset="0"/>
              </a:rPr>
              <a:t>How much would someone have to pay </a:t>
            </a:r>
            <a:br>
              <a:rPr lang="en-US" sz="2000" dirty="0">
                <a:latin typeface="Noto Sans" panose="020B0502040504020204" pitchFamily="34" charset="0"/>
                <a:ea typeface="Noto Sans" panose="020B0502040504020204" pitchFamily="34" charset="0"/>
                <a:cs typeface="Noto Sans" panose="020B0502040504020204" pitchFamily="34" charset="0"/>
              </a:rPr>
            </a:br>
            <a:r>
              <a:rPr lang="en-US" sz="2000" dirty="0">
                <a:latin typeface="Noto Sans" panose="020B0502040504020204" pitchFamily="34" charset="0"/>
                <a:ea typeface="Noto Sans" panose="020B0502040504020204" pitchFamily="34" charset="0"/>
                <a:cs typeface="Noto Sans" panose="020B0502040504020204" pitchFamily="34" charset="0"/>
              </a:rPr>
              <a:t>you to sell your ticket?</a:t>
            </a:r>
          </a:p>
        </p:txBody>
      </p:sp>
      <p:sp>
        <p:nvSpPr>
          <p:cNvPr id="5" name="Google Shape;189;p26">
            <a:extLst>
              <a:ext uri="{FF2B5EF4-FFF2-40B4-BE49-F238E27FC236}">
                <a16:creationId xmlns:a16="http://schemas.microsoft.com/office/drawing/2014/main" id="{F20B207B-FF4E-4243-8ACB-7A58D2D9C460}"/>
              </a:ext>
            </a:extLst>
          </p:cNvPr>
          <p:cNvSpPr txBox="1">
            <a:spLocks/>
          </p:cNvSpPr>
          <p:nvPr/>
        </p:nvSpPr>
        <p:spPr>
          <a:xfrm>
            <a:off x="3784058" y="2149393"/>
            <a:ext cx="3978613" cy="3684600"/>
          </a:xfrm>
          <a:prstGeom prst="rect">
            <a:avLst/>
          </a:prstGeom>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Noto Sans" panose="020B0502040504020204" pitchFamily="34" charset="0"/>
                <a:ea typeface="Noto Sans" panose="020B0502040504020204" pitchFamily="34" charset="0"/>
                <a:cs typeface="Noto Sans" panose="020B0502040504020204" pitchFamily="34" charset="0"/>
              </a:rPr>
              <a:t>Lottery Losers </a:t>
            </a:r>
            <a:br>
              <a:rPr lang="en-US" sz="2000" b="1" dirty="0">
                <a:latin typeface="Noto Sans" panose="020B0502040504020204" pitchFamily="34" charset="0"/>
                <a:ea typeface="Noto Sans" panose="020B0502040504020204" pitchFamily="34" charset="0"/>
                <a:cs typeface="Noto Sans" panose="020B0502040504020204" pitchFamily="34" charset="0"/>
              </a:rPr>
            </a:br>
            <a:r>
              <a:rPr lang="en-US" sz="2000" b="1" dirty="0">
                <a:latin typeface="Noto Sans" panose="020B0502040504020204" pitchFamily="34" charset="0"/>
                <a:ea typeface="Noto Sans" panose="020B0502040504020204" pitchFamily="34" charset="0"/>
                <a:cs typeface="Noto Sans" panose="020B0502040504020204" pitchFamily="34" charset="0"/>
              </a:rPr>
              <a:t>(Don’t Have a Ticket)</a:t>
            </a:r>
          </a:p>
          <a:p>
            <a:pPr marL="0" indent="0">
              <a:buFont typeface="Arial" panose="020B0604020202020204" pitchFamily="34" charset="0"/>
              <a:buNone/>
            </a:pPr>
            <a:r>
              <a:rPr lang="en-US" sz="2000" dirty="0">
                <a:latin typeface="Noto Sans" panose="020B0502040504020204" pitchFamily="34" charset="0"/>
                <a:ea typeface="Noto Sans" panose="020B0502040504020204" pitchFamily="34" charset="0"/>
                <a:cs typeface="Noto Sans" panose="020B0502040504020204" pitchFamily="34" charset="0"/>
              </a:rPr>
              <a:t>How much would you pay someone to buy his or her ticket to the game?</a:t>
            </a:r>
          </a:p>
        </p:txBody>
      </p:sp>
      <p:sp>
        <p:nvSpPr>
          <p:cNvPr id="7" name="Google Shape;191;p26">
            <a:extLst>
              <a:ext uri="{FF2B5EF4-FFF2-40B4-BE49-F238E27FC236}">
                <a16:creationId xmlns:a16="http://schemas.microsoft.com/office/drawing/2014/main" id="{E4944460-8A8D-7F45-88A4-1FD87207EC8D}"/>
              </a:ext>
            </a:extLst>
          </p:cNvPr>
          <p:cNvSpPr txBox="1"/>
          <p:nvPr/>
        </p:nvSpPr>
        <p:spPr>
          <a:xfrm>
            <a:off x="495673" y="4708607"/>
            <a:ext cx="4475700" cy="6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dirty="0">
                <a:solidFill>
                  <a:srgbClr val="0B5394"/>
                </a:solidFill>
                <a:latin typeface="Noto Sans" panose="020B0502040504020204" pitchFamily="34" charset="0"/>
                <a:ea typeface="Noto Sans" panose="020B0502040504020204" pitchFamily="34" charset="0"/>
                <a:cs typeface="Noto Sans" panose="020B0502040504020204" pitchFamily="34" charset="0"/>
                <a:sym typeface="Calibri"/>
              </a:rPr>
              <a:t>$2,000</a:t>
            </a:r>
            <a:endParaRPr sz="4800" b="1" dirty="0">
              <a:solidFill>
                <a:srgbClr val="0B5394"/>
              </a:solidFill>
              <a:latin typeface="Noto Sans" panose="020B0502040504020204" pitchFamily="34" charset="0"/>
              <a:ea typeface="Noto Sans" panose="020B0502040504020204" pitchFamily="34" charset="0"/>
              <a:cs typeface="Noto Sans" panose="020B0502040504020204" pitchFamily="34" charset="0"/>
              <a:sym typeface="Calibri"/>
            </a:endParaRPr>
          </a:p>
        </p:txBody>
      </p:sp>
      <p:sp>
        <p:nvSpPr>
          <p:cNvPr id="8" name="Google Shape;192;p26">
            <a:extLst>
              <a:ext uri="{FF2B5EF4-FFF2-40B4-BE49-F238E27FC236}">
                <a16:creationId xmlns:a16="http://schemas.microsoft.com/office/drawing/2014/main" id="{513BF9D9-00D4-1149-A07E-7F7BFDC0D3E1}"/>
              </a:ext>
            </a:extLst>
          </p:cNvPr>
          <p:cNvSpPr txBox="1"/>
          <p:nvPr/>
        </p:nvSpPr>
        <p:spPr>
          <a:xfrm>
            <a:off x="3784058" y="4708607"/>
            <a:ext cx="4475700" cy="6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dirty="0">
                <a:solidFill>
                  <a:srgbClr val="0B5394"/>
                </a:solidFill>
                <a:latin typeface="Noto Sans" panose="020B0502040504020204" pitchFamily="34" charset="0"/>
                <a:ea typeface="Noto Sans" panose="020B0502040504020204" pitchFamily="34" charset="0"/>
                <a:cs typeface="Noto Sans" panose="020B0502040504020204" pitchFamily="34" charset="0"/>
                <a:sym typeface="Calibri"/>
              </a:rPr>
              <a:t>$100</a:t>
            </a:r>
            <a:endParaRPr sz="4800" b="1" dirty="0">
              <a:solidFill>
                <a:srgbClr val="0B5394"/>
              </a:solidFill>
              <a:latin typeface="Noto Sans" panose="020B0502040504020204" pitchFamily="34" charset="0"/>
              <a:ea typeface="Noto Sans" panose="020B0502040504020204" pitchFamily="34" charset="0"/>
              <a:cs typeface="Noto Sans" panose="020B0502040504020204" pitchFamily="34" charset="0"/>
              <a:sym typeface="Calibri"/>
            </a:endParaRPr>
          </a:p>
        </p:txBody>
      </p:sp>
    </p:spTree>
    <p:extLst>
      <p:ext uri="{BB962C8B-B14F-4D97-AF65-F5344CB8AC3E}">
        <p14:creationId xmlns:p14="http://schemas.microsoft.com/office/powerpoint/2010/main" val="315702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3" y="1266477"/>
            <a:ext cx="8003886" cy="689285"/>
          </a:xfrm>
        </p:spPr>
        <p:txBody>
          <a:bodyPr/>
          <a:lstStyle/>
          <a:p>
            <a:pPr>
              <a:spcBef>
                <a:spcPts val="0"/>
              </a:spcBef>
            </a:pPr>
            <a:r>
              <a:rPr lang="en-US" dirty="0"/>
              <a:t>Endowment Effect</a:t>
            </a:r>
          </a:p>
        </p:txBody>
      </p:sp>
      <p:sp>
        <p:nvSpPr>
          <p:cNvPr id="2" name="Rectangle 1">
            <a:extLst>
              <a:ext uri="{FF2B5EF4-FFF2-40B4-BE49-F238E27FC236}">
                <a16:creationId xmlns:a16="http://schemas.microsoft.com/office/drawing/2014/main" id="{C2D5B9C0-22B2-534F-81D9-6E87214EF7BB}"/>
              </a:ext>
            </a:extLst>
          </p:cNvPr>
          <p:cNvSpPr/>
          <p:nvPr/>
        </p:nvSpPr>
        <p:spPr>
          <a:xfrm>
            <a:off x="495672" y="1793102"/>
            <a:ext cx="5010183" cy="400110"/>
          </a:xfrm>
          <a:prstGeom prst="rect">
            <a:avLst/>
          </a:prstGeom>
        </p:spPr>
        <p:txBody>
          <a:bodyPr wrap="square">
            <a:spAutoFit/>
          </a:bodyPr>
          <a:lstStyle/>
          <a:p>
            <a:pPr>
              <a:spcBef>
                <a:spcPts val="0"/>
              </a:spcBef>
            </a:pPr>
            <a:r>
              <a:rPr lang="en-US" sz="2000" dirty="0">
                <a:latin typeface="Noto Sans" panose="020B0502040504020204" pitchFamily="34" charset="0"/>
                <a:ea typeface="Noto Sans" panose="020B0502040504020204" pitchFamily="34" charset="0"/>
                <a:cs typeface="Noto Sans" panose="020B0502040504020204" pitchFamily="34" charset="0"/>
              </a:rPr>
              <a:t>People overvalue things they own</a:t>
            </a:r>
            <a:endParaRPr lang="en-US" sz="20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Google Shape;201;p27">
            <a:extLst>
              <a:ext uri="{FF2B5EF4-FFF2-40B4-BE49-F238E27FC236}">
                <a16:creationId xmlns:a16="http://schemas.microsoft.com/office/drawing/2014/main" id="{5839023A-0CA6-2247-B608-7FD60FBA7EA2}"/>
              </a:ext>
            </a:extLst>
          </p:cNvPr>
          <p:cNvSpPr txBox="1">
            <a:spLocks/>
          </p:cNvSpPr>
          <p:nvPr/>
        </p:nvSpPr>
        <p:spPr>
          <a:xfrm>
            <a:off x="495672" y="3120691"/>
            <a:ext cx="2967375" cy="1251300"/>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spcBef>
                <a:spcPts val="0"/>
              </a:spcBef>
            </a:pPr>
            <a:r>
              <a:rPr lang="en-US" sz="2000" dirty="0">
                <a:latin typeface="Noto Sans" panose="020B0502040504020204" pitchFamily="34" charset="0"/>
                <a:ea typeface="Noto Sans" panose="020B0502040504020204" pitchFamily="34" charset="0"/>
                <a:cs typeface="Noto Sans" panose="020B0502040504020204" pitchFamily="34" charset="0"/>
              </a:rPr>
              <a:t>Two groups:</a:t>
            </a:r>
          </a:p>
          <a:p>
            <a:pPr marL="342900" indent="-342900">
              <a:spcBef>
                <a:spcPts val="0"/>
              </a:spcBef>
              <a:buSzPct val="150000"/>
              <a:buFont typeface="Arial" panose="020B0604020202020204" pitchFamily="34" charset="0"/>
              <a:buChar char="•"/>
            </a:pPr>
            <a:r>
              <a:rPr lang="en-US" sz="2000" dirty="0">
                <a:latin typeface="Noto Sans" panose="020B0502040504020204" pitchFamily="34" charset="0"/>
                <a:ea typeface="Noto Sans" panose="020B0502040504020204" pitchFamily="34" charset="0"/>
                <a:cs typeface="Noto Sans" panose="020B0502040504020204" pitchFamily="34" charset="0"/>
              </a:rPr>
              <a:t>Buyers </a:t>
            </a:r>
          </a:p>
          <a:p>
            <a:pPr marL="342900" indent="-342900">
              <a:spcBef>
                <a:spcPts val="0"/>
              </a:spcBef>
              <a:buSzPct val="150000"/>
              <a:buFont typeface="Arial" panose="020B0604020202020204" pitchFamily="34" charset="0"/>
              <a:buChar char="•"/>
            </a:pPr>
            <a:r>
              <a:rPr lang="en-US" sz="2000" dirty="0">
                <a:latin typeface="Noto Sans" panose="020B0502040504020204" pitchFamily="34" charset="0"/>
                <a:ea typeface="Noto Sans" panose="020B0502040504020204" pitchFamily="34" charset="0"/>
                <a:cs typeface="Noto Sans" panose="020B0502040504020204" pitchFamily="34" charset="0"/>
              </a:rPr>
              <a:t>Sellers</a:t>
            </a:r>
          </a:p>
        </p:txBody>
      </p:sp>
      <p:sp>
        <p:nvSpPr>
          <p:cNvPr id="6" name="Rectangle 5">
            <a:extLst>
              <a:ext uri="{FF2B5EF4-FFF2-40B4-BE49-F238E27FC236}">
                <a16:creationId xmlns:a16="http://schemas.microsoft.com/office/drawing/2014/main" id="{D5F51DC3-0CB3-1F49-8DE9-702FAD398475}"/>
              </a:ext>
            </a:extLst>
          </p:cNvPr>
          <p:cNvSpPr/>
          <p:nvPr/>
        </p:nvSpPr>
        <p:spPr>
          <a:xfrm>
            <a:off x="495672" y="2791860"/>
            <a:ext cx="2845651" cy="400110"/>
          </a:xfrm>
          <a:prstGeom prst="rect">
            <a:avLst/>
          </a:prstGeom>
        </p:spPr>
        <p:txBody>
          <a:bodyPr wrap="none">
            <a:spAutoFit/>
          </a:bodyPr>
          <a:lstStyle/>
          <a:p>
            <a:pPr>
              <a:spcBef>
                <a:spcPts val="0"/>
              </a:spcBef>
            </a:pPr>
            <a:r>
              <a:rPr lang="en-US" sz="2000" b="1" dirty="0">
                <a:latin typeface="Noto Sans" panose="020B0502040504020204" pitchFamily="34" charset="0"/>
                <a:ea typeface="Noto Sans" panose="020B0502040504020204" pitchFamily="34" charset="0"/>
                <a:cs typeface="Noto Sans" panose="020B0502040504020204" pitchFamily="34" charset="0"/>
              </a:rPr>
              <a:t>The Mug Experiment</a:t>
            </a:r>
          </a:p>
        </p:txBody>
      </p:sp>
      <p:pic>
        <p:nvPicPr>
          <p:cNvPr id="8" name="Picture 7">
            <a:extLst>
              <a:ext uri="{FF2B5EF4-FFF2-40B4-BE49-F238E27FC236}">
                <a16:creationId xmlns:a16="http://schemas.microsoft.com/office/drawing/2014/main" id="{05E291FE-48B7-E54C-ADE9-EBFD9E51A05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754880" y="1778000"/>
            <a:ext cx="4238296" cy="4348480"/>
          </a:xfrm>
          <a:prstGeom prst="rect">
            <a:avLst/>
          </a:prstGeom>
        </p:spPr>
      </p:pic>
    </p:spTree>
    <p:extLst>
      <p:ext uri="{BB962C8B-B14F-4D97-AF65-F5344CB8AC3E}">
        <p14:creationId xmlns:p14="http://schemas.microsoft.com/office/powerpoint/2010/main" val="271922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3" y="1266477"/>
            <a:ext cx="8003886" cy="689285"/>
          </a:xfrm>
        </p:spPr>
        <p:txBody>
          <a:bodyPr/>
          <a:lstStyle/>
          <a:p>
            <a:pPr>
              <a:spcBef>
                <a:spcPts val="0"/>
              </a:spcBef>
            </a:pPr>
            <a:r>
              <a:rPr lang="en-US" dirty="0"/>
              <a:t>The Mug Experiment</a:t>
            </a:r>
          </a:p>
        </p:txBody>
      </p:sp>
      <p:pic>
        <p:nvPicPr>
          <p:cNvPr id="4" name="Picture 3">
            <a:extLst>
              <a:ext uri="{FF2B5EF4-FFF2-40B4-BE49-F238E27FC236}">
                <a16:creationId xmlns:a16="http://schemas.microsoft.com/office/drawing/2014/main" id="{4A8C75AB-2B3B-5F49-B220-EC0574E1AFB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10433" y="2109667"/>
            <a:ext cx="6494585" cy="3358628"/>
          </a:xfrm>
          <a:prstGeom prst="rect">
            <a:avLst/>
          </a:prstGeom>
        </p:spPr>
      </p:pic>
      <p:sp>
        <p:nvSpPr>
          <p:cNvPr id="15" name="TextBox 14">
            <a:extLst>
              <a:ext uri="{FF2B5EF4-FFF2-40B4-BE49-F238E27FC236}">
                <a16:creationId xmlns:a16="http://schemas.microsoft.com/office/drawing/2014/main" id="{A3C251E4-443C-5F42-A082-2CFCC8952C85}"/>
              </a:ext>
            </a:extLst>
          </p:cNvPr>
          <p:cNvSpPr txBox="1"/>
          <p:nvPr/>
        </p:nvSpPr>
        <p:spPr>
          <a:xfrm>
            <a:off x="7467195" y="2343230"/>
            <a:ext cx="850209" cy="276999"/>
          </a:xfrm>
          <a:prstGeom prst="rect">
            <a:avLst/>
          </a:prstGeom>
          <a:noFill/>
        </p:spPr>
        <p:txBody>
          <a:bodyPr wrap="square" rtlCol="0">
            <a:spAutoFit/>
          </a:bodyPr>
          <a:lstStyle/>
          <a:p>
            <a:r>
              <a:rPr lang="en-US" sz="1200" dirty="0">
                <a:latin typeface="Noto Sans Light" panose="020B0402040504020204" pitchFamily="34" charset="0"/>
                <a:ea typeface="Noto Sans Light" panose="020B0402040504020204" pitchFamily="34" charset="0"/>
                <a:cs typeface="Noto Sans Light" panose="020B0402040504020204" pitchFamily="34" charset="0"/>
              </a:rPr>
              <a:t>Sellers</a:t>
            </a:r>
          </a:p>
        </p:txBody>
      </p:sp>
      <p:sp>
        <p:nvSpPr>
          <p:cNvPr id="16" name="TextBox 15">
            <a:extLst>
              <a:ext uri="{FF2B5EF4-FFF2-40B4-BE49-F238E27FC236}">
                <a16:creationId xmlns:a16="http://schemas.microsoft.com/office/drawing/2014/main" id="{B14E3F0F-18A4-C446-8349-7F4B8624D9E8}"/>
              </a:ext>
            </a:extLst>
          </p:cNvPr>
          <p:cNvSpPr txBox="1"/>
          <p:nvPr/>
        </p:nvSpPr>
        <p:spPr>
          <a:xfrm>
            <a:off x="7467195" y="2616096"/>
            <a:ext cx="850209" cy="276999"/>
          </a:xfrm>
          <a:prstGeom prst="rect">
            <a:avLst/>
          </a:prstGeom>
          <a:noFill/>
        </p:spPr>
        <p:txBody>
          <a:bodyPr wrap="square" rtlCol="0">
            <a:spAutoFit/>
          </a:bodyPr>
          <a:lstStyle/>
          <a:p>
            <a:r>
              <a:rPr lang="en-US" sz="1200" dirty="0">
                <a:latin typeface="Noto Sans Light" panose="020B0402040504020204" pitchFamily="34" charset="0"/>
                <a:ea typeface="Noto Sans Light" panose="020B0402040504020204" pitchFamily="34" charset="0"/>
                <a:cs typeface="Noto Sans Light" panose="020B0402040504020204" pitchFamily="34" charset="0"/>
              </a:rPr>
              <a:t>Buyers</a:t>
            </a:r>
          </a:p>
        </p:txBody>
      </p:sp>
      <p:sp>
        <p:nvSpPr>
          <p:cNvPr id="19" name="TextBox 18">
            <a:extLst>
              <a:ext uri="{FF2B5EF4-FFF2-40B4-BE49-F238E27FC236}">
                <a16:creationId xmlns:a16="http://schemas.microsoft.com/office/drawing/2014/main" id="{E28FE374-00CF-B840-B806-683B15590632}"/>
              </a:ext>
            </a:extLst>
          </p:cNvPr>
          <p:cNvSpPr txBox="1"/>
          <p:nvPr/>
        </p:nvSpPr>
        <p:spPr>
          <a:xfrm>
            <a:off x="1172356" y="5133359"/>
            <a:ext cx="850209" cy="307777"/>
          </a:xfrm>
          <a:prstGeom prst="rect">
            <a:avLst/>
          </a:prstGeom>
          <a:noFill/>
        </p:spPr>
        <p:txBody>
          <a:bodyPr wrap="square" rtlCol="0">
            <a:spAutoFit/>
          </a:bodyPr>
          <a:lstStyle/>
          <a:p>
            <a:r>
              <a:rPr lang="en-US" sz="1400" dirty="0">
                <a:solidFill>
                  <a:schemeClr val="bg1">
                    <a:lumMod val="75000"/>
                  </a:schemeClr>
                </a:solidFill>
                <a:latin typeface="Noto Sans Light" panose="020B0402040504020204" pitchFamily="34" charset="0"/>
                <a:ea typeface="Noto Sans Light" panose="020B0402040504020204" pitchFamily="34" charset="0"/>
                <a:cs typeface="Noto Sans Light" panose="020B0402040504020204" pitchFamily="34" charset="0"/>
              </a:rPr>
              <a:t>0</a:t>
            </a:r>
          </a:p>
        </p:txBody>
      </p:sp>
      <p:sp>
        <p:nvSpPr>
          <p:cNvPr id="21" name="TextBox 20">
            <a:extLst>
              <a:ext uri="{FF2B5EF4-FFF2-40B4-BE49-F238E27FC236}">
                <a16:creationId xmlns:a16="http://schemas.microsoft.com/office/drawing/2014/main" id="{2F71C5CC-6F70-D741-9121-F6549A201027}"/>
              </a:ext>
            </a:extLst>
          </p:cNvPr>
          <p:cNvSpPr txBox="1"/>
          <p:nvPr/>
        </p:nvSpPr>
        <p:spPr>
          <a:xfrm>
            <a:off x="1172356" y="4191798"/>
            <a:ext cx="850209" cy="307777"/>
          </a:xfrm>
          <a:prstGeom prst="rect">
            <a:avLst/>
          </a:prstGeom>
          <a:noFill/>
        </p:spPr>
        <p:txBody>
          <a:bodyPr wrap="square" rtlCol="0">
            <a:spAutoFit/>
          </a:bodyPr>
          <a:lstStyle/>
          <a:p>
            <a:r>
              <a:rPr lang="en-US" sz="1400" dirty="0">
                <a:solidFill>
                  <a:schemeClr val="bg1">
                    <a:lumMod val="75000"/>
                  </a:schemeClr>
                </a:solidFill>
                <a:latin typeface="Noto Sans Light" panose="020B0402040504020204" pitchFamily="34" charset="0"/>
                <a:ea typeface="Noto Sans Light" panose="020B0402040504020204" pitchFamily="34" charset="0"/>
                <a:cs typeface="Noto Sans Light" panose="020B0402040504020204" pitchFamily="34" charset="0"/>
              </a:rPr>
              <a:t>2</a:t>
            </a:r>
          </a:p>
        </p:txBody>
      </p:sp>
      <p:sp>
        <p:nvSpPr>
          <p:cNvPr id="22" name="TextBox 21">
            <a:extLst>
              <a:ext uri="{FF2B5EF4-FFF2-40B4-BE49-F238E27FC236}">
                <a16:creationId xmlns:a16="http://schemas.microsoft.com/office/drawing/2014/main" id="{535E2256-3851-1F43-BC4B-4F01B1C6759B}"/>
              </a:ext>
            </a:extLst>
          </p:cNvPr>
          <p:cNvSpPr txBox="1"/>
          <p:nvPr/>
        </p:nvSpPr>
        <p:spPr>
          <a:xfrm>
            <a:off x="1172356" y="3277398"/>
            <a:ext cx="850209" cy="307777"/>
          </a:xfrm>
          <a:prstGeom prst="rect">
            <a:avLst/>
          </a:prstGeom>
          <a:noFill/>
        </p:spPr>
        <p:txBody>
          <a:bodyPr wrap="square" rtlCol="0">
            <a:spAutoFit/>
          </a:bodyPr>
          <a:lstStyle/>
          <a:p>
            <a:r>
              <a:rPr lang="en-US" sz="1400" dirty="0">
                <a:solidFill>
                  <a:schemeClr val="bg1">
                    <a:lumMod val="75000"/>
                  </a:schemeClr>
                </a:solidFill>
                <a:latin typeface="Noto Sans Light" panose="020B0402040504020204" pitchFamily="34" charset="0"/>
                <a:ea typeface="Noto Sans Light" panose="020B0402040504020204" pitchFamily="34" charset="0"/>
                <a:cs typeface="Noto Sans Light" panose="020B0402040504020204" pitchFamily="34" charset="0"/>
              </a:rPr>
              <a:t>4</a:t>
            </a:r>
          </a:p>
        </p:txBody>
      </p:sp>
      <p:sp>
        <p:nvSpPr>
          <p:cNvPr id="23" name="TextBox 22">
            <a:extLst>
              <a:ext uri="{FF2B5EF4-FFF2-40B4-BE49-F238E27FC236}">
                <a16:creationId xmlns:a16="http://schemas.microsoft.com/office/drawing/2014/main" id="{3360CD0D-A441-4D4F-810A-2AEA04C81030}"/>
              </a:ext>
            </a:extLst>
          </p:cNvPr>
          <p:cNvSpPr txBox="1"/>
          <p:nvPr/>
        </p:nvSpPr>
        <p:spPr>
          <a:xfrm>
            <a:off x="1172356" y="2344891"/>
            <a:ext cx="850209" cy="307777"/>
          </a:xfrm>
          <a:prstGeom prst="rect">
            <a:avLst/>
          </a:prstGeom>
          <a:noFill/>
        </p:spPr>
        <p:txBody>
          <a:bodyPr wrap="square" rtlCol="0">
            <a:spAutoFit/>
          </a:bodyPr>
          <a:lstStyle/>
          <a:p>
            <a:r>
              <a:rPr lang="en-US" sz="1400" dirty="0">
                <a:solidFill>
                  <a:schemeClr val="bg1">
                    <a:lumMod val="75000"/>
                  </a:schemeClr>
                </a:solidFill>
                <a:latin typeface="Noto Sans Light" panose="020B0402040504020204" pitchFamily="34" charset="0"/>
                <a:ea typeface="Noto Sans Light" panose="020B0402040504020204" pitchFamily="34" charset="0"/>
                <a:cs typeface="Noto Sans Light" panose="020B0402040504020204" pitchFamily="34" charset="0"/>
              </a:rPr>
              <a:t>6</a:t>
            </a:r>
          </a:p>
        </p:txBody>
      </p:sp>
      <p:sp>
        <p:nvSpPr>
          <p:cNvPr id="24" name="TextBox 23">
            <a:extLst>
              <a:ext uri="{FF2B5EF4-FFF2-40B4-BE49-F238E27FC236}">
                <a16:creationId xmlns:a16="http://schemas.microsoft.com/office/drawing/2014/main" id="{F1D52696-A58A-BC42-9909-75EF33A7B79E}"/>
              </a:ext>
            </a:extLst>
          </p:cNvPr>
          <p:cNvSpPr txBox="1"/>
          <p:nvPr/>
        </p:nvSpPr>
        <p:spPr>
          <a:xfrm rot="16200000">
            <a:off x="-148073" y="3735599"/>
            <a:ext cx="2226335" cy="276999"/>
          </a:xfrm>
          <a:prstGeom prst="rect">
            <a:avLst/>
          </a:prstGeom>
          <a:noFill/>
        </p:spPr>
        <p:txBody>
          <a:bodyPr wrap="square" rtlCol="0">
            <a:spAutoFit/>
          </a:bodyPr>
          <a:lstStyle/>
          <a:p>
            <a:pPr algn="ctr"/>
            <a:r>
              <a:rPr lang="en-US" sz="1200" b="1" dirty="0">
                <a:latin typeface="Noto Sans Light" panose="020B0402040504020204" pitchFamily="34" charset="0"/>
                <a:ea typeface="Noto Sans Light" panose="020B0402040504020204" pitchFamily="34" charset="0"/>
                <a:cs typeface="Noto Sans Light" panose="020B0402040504020204" pitchFamily="34" charset="0"/>
              </a:rPr>
              <a:t>US Dollars ($)</a:t>
            </a:r>
          </a:p>
        </p:txBody>
      </p:sp>
      <p:sp>
        <p:nvSpPr>
          <p:cNvPr id="25" name="TextBox 24">
            <a:extLst>
              <a:ext uri="{FF2B5EF4-FFF2-40B4-BE49-F238E27FC236}">
                <a16:creationId xmlns:a16="http://schemas.microsoft.com/office/drawing/2014/main" id="{C46B7C3C-E0B6-0740-9624-B98400007907}"/>
              </a:ext>
            </a:extLst>
          </p:cNvPr>
          <p:cNvSpPr txBox="1"/>
          <p:nvPr/>
        </p:nvSpPr>
        <p:spPr>
          <a:xfrm>
            <a:off x="3120231" y="5410475"/>
            <a:ext cx="2226335" cy="276999"/>
          </a:xfrm>
          <a:prstGeom prst="rect">
            <a:avLst/>
          </a:prstGeom>
          <a:noFill/>
        </p:spPr>
        <p:txBody>
          <a:bodyPr wrap="square" rtlCol="0">
            <a:spAutoFit/>
          </a:bodyPr>
          <a:lstStyle/>
          <a:p>
            <a:pPr algn="ctr"/>
            <a:r>
              <a:rPr lang="en-US" sz="1200" b="1" dirty="0">
                <a:latin typeface="Noto Sans Light" panose="020B0402040504020204" pitchFamily="34" charset="0"/>
                <a:ea typeface="Noto Sans Light" panose="020B0402040504020204" pitchFamily="34" charset="0"/>
                <a:cs typeface="Noto Sans Light" panose="020B0402040504020204" pitchFamily="34" charset="0"/>
              </a:rPr>
              <a:t>Price</a:t>
            </a:r>
          </a:p>
        </p:txBody>
      </p:sp>
    </p:spTree>
    <p:extLst>
      <p:ext uri="{BB962C8B-B14F-4D97-AF65-F5344CB8AC3E}">
        <p14:creationId xmlns:p14="http://schemas.microsoft.com/office/powerpoint/2010/main" val="2129613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D367040-61D3-7743-A777-AC31D5F29AB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155097" y="1731753"/>
            <a:ext cx="4929097" cy="4426720"/>
          </a:xfrm>
          <a:prstGeom prst="rect">
            <a:avLst/>
          </a:prstGeom>
        </p:spPr>
      </p:pic>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3" y="1266477"/>
            <a:ext cx="8003886" cy="689285"/>
          </a:xfrm>
        </p:spPr>
        <p:txBody>
          <a:bodyPr/>
          <a:lstStyle/>
          <a:p>
            <a:pPr>
              <a:spcBef>
                <a:spcPts val="0"/>
              </a:spcBef>
            </a:pPr>
            <a:r>
              <a:rPr lang="en-US" dirty="0"/>
              <a:t>Kahneman and Tversky’s Value Function</a:t>
            </a:r>
          </a:p>
        </p:txBody>
      </p:sp>
      <p:sp>
        <p:nvSpPr>
          <p:cNvPr id="7" name="TextBox 6">
            <a:extLst>
              <a:ext uri="{FF2B5EF4-FFF2-40B4-BE49-F238E27FC236}">
                <a16:creationId xmlns:a16="http://schemas.microsoft.com/office/drawing/2014/main" id="{6D5EA391-B648-5B44-902A-92D6DAA43A46}"/>
              </a:ext>
            </a:extLst>
          </p:cNvPr>
          <p:cNvSpPr txBox="1"/>
          <p:nvPr/>
        </p:nvSpPr>
        <p:spPr>
          <a:xfrm>
            <a:off x="1917935" y="2824675"/>
            <a:ext cx="1446028" cy="307777"/>
          </a:xfrm>
          <a:prstGeom prst="rect">
            <a:avLst/>
          </a:prstGeom>
          <a:noFill/>
        </p:spPr>
        <p:txBody>
          <a:bodyPr wrap="square" rtlCol="0">
            <a:spAutoFit/>
          </a:bodyPr>
          <a:lstStyle/>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Losses</a:t>
            </a:r>
          </a:p>
        </p:txBody>
      </p:sp>
      <p:sp>
        <p:nvSpPr>
          <p:cNvPr id="8" name="TextBox 7">
            <a:extLst>
              <a:ext uri="{FF2B5EF4-FFF2-40B4-BE49-F238E27FC236}">
                <a16:creationId xmlns:a16="http://schemas.microsoft.com/office/drawing/2014/main" id="{57C62EC4-5207-744E-83AD-465E6B9E33CB}"/>
              </a:ext>
            </a:extLst>
          </p:cNvPr>
          <p:cNvSpPr txBox="1"/>
          <p:nvPr/>
        </p:nvSpPr>
        <p:spPr>
          <a:xfrm>
            <a:off x="5893167" y="2824675"/>
            <a:ext cx="1446028" cy="307777"/>
          </a:xfrm>
          <a:prstGeom prst="rect">
            <a:avLst/>
          </a:prstGeom>
          <a:noFill/>
        </p:spPr>
        <p:txBody>
          <a:bodyPr wrap="square" rtlCol="0">
            <a:spAutoFit/>
          </a:bodyPr>
          <a:lstStyle/>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Gains</a:t>
            </a:r>
          </a:p>
        </p:txBody>
      </p:sp>
      <p:sp>
        <p:nvSpPr>
          <p:cNvPr id="9" name="TextBox 8">
            <a:extLst>
              <a:ext uri="{FF2B5EF4-FFF2-40B4-BE49-F238E27FC236}">
                <a16:creationId xmlns:a16="http://schemas.microsoft.com/office/drawing/2014/main" id="{E559375B-8D31-394C-8197-FE321A9EDFB4}"/>
              </a:ext>
            </a:extLst>
          </p:cNvPr>
          <p:cNvSpPr txBox="1"/>
          <p:nvPr/>
        </p:nvSpPr>
        <p:spPr>
          <a:xfrm>
            <a:off x="3737108" y="1785147"/>
            <a:ext cx="1446028" cy="523220"/>
          </a:xfrm>
          <a:prstGeom prst="rect">
            <a:avLst/>
          </a:prstGeom>
          <a:noFill/>
        </p:spPr>
        <p:txBody>
          <a:bodyPr wrap="square" rtlCol="0">
            <a:spAutoFit/>
          </a:bodyPr>
          <a:lstStyle/>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More</a:t>
            </a:r>
          </a:p>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utility</a:t>
            </a:r>
          </a:p>
        </p:txBody>
      </p:sp>
      <p:sp>
        <p:nvSpPr>
          <p:cNvPr id="10" name="TextBox 9">
            <a:extLst>
              <a:ext uri="{FF2B5EF4-FFF2-40B4-BE49-F238E27FC236}">
                <a16:creationId xmlns:a16="http://schemas.microsoft.com/office/drawing/2014/main" id="{9037533E-4FD6-C945-BDED-7739F566DF5D}"/>
              </a:ext>
            </a:extLst>
          </p:cNvPr>
          <p:cNvSpPr txBox="1"/>
          <p:nvPr/>
        </p:nvSpPr>
        <p:spPr>
          <a:xfrm>
            <a:off x="5197506" y="2256786"/>
            <a:ext cx="2577064" cy="307777"/>
          </a:xfrm>
          <a:prstGeom prst="rect">
            <a:avLst/>
          </a:prstGeom>
          <a:noFill/>
        </p:spPr>
        <p:txBody>
          <a:bodyPr wrap="square" rtlCol="0">
            <a:spAutoFit/>
          </a:bodyPr>
          <a:lstStyle/>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People like gains…</a:t>
            </a:r>
          </a:p>
        </p:txBody>
      </p:sp>
      <p:sp>
        <p:nvSpPr>
          <p:cNvPr id="11" name="TextBox 10">
            <a:extLst>
              <a:ext uri="{FF2B5EF4-FFF2-40B4-BE49-F238E27FC236}">
                <a16:creationId xmlns:a16="http://schemas.microsoft.com/office/drawing/2014/main" id="{19DDFD1E-E303-E143-96C7-1C9FE5EF168E}"/>
              </a:ext>
            </a:extLst>
          </p:cNvPr>
          <p:cNvSpPr txBox="1"/>
          <p:nvPr/>
        </p:nvSpPr>
        <p:spPr>
          <a:xfrm>
            <a:off x="2591708" y="2591161"/>
            <a:ext cx="1446028" cy="523220"/>
          </a:xfrm>
          <a:prstGeom prst="rect">
            <a:avLst/>
          </a:prstGeom>
          <a:noFill/>
        </p:spPr>
        <p:txBody>
          <a:bodyPr wrap="square" rtlCol="0">
            <a:spAutoFit/>
          </a:bodyPr>
          <a:lstStyle/>
          <a:p>
            <a:pPr algn="ctr"/>
            <a:r>
              <a:rPr lang="en-US" sz="1400" b="1" dirty="0">
                <a:latin typeface="Noto Sans Light" panose="020B0402040504020204" pitchFamily="34" charset="0"/>
                <a:ea typeface="Noto Sans Light" panose="020B0402040504020204" pitchFamily="34" charset="0"/>
                <a:cs typeface="Noto Sans Light" panose="020B0402040504020204" pitchFamily="34" charset="0"/>
              </a:rPr>
              <a:t>$100</a:t>
            </a:r>
          </a:p>
          <a:p>
            <a:pPr algn="ctr"/>
            <a:r>
              <a:rPr lang="en-US" sz="1400" b="1" dirty="0">
                <a:latin typeface="Noto Sans Light" panose="020B0402040504020204" pitchFamily="34" charset="0"/>
                <a:ea typeface="Noto Sans Light" panose="020B0402040504020204" pitchFamily="34" charset="0"/>
                <a:cs typeface="Noto Sans Light" panose="020B0402040504020204" pitchFamily="34" charset="0"/>
              </a:rPr>
              <a:t>loss</a:t>
            </a:r>
          </a:p>
        </p:txBody>
      </p:sp>
      <p:sp>
        <p:nvSpPr>
          <p:cNvPr id="12" name="TextBox 11">
            <a:extLst>
              <a:ext uri="{FF2B5EF4-FFF2-40B4-BE49-F238E27FC236}">
                <a16:creationId xmlns:a16="http://schemas.microsoft.com/office/drawing/2014/main" id="{24AC4513-EBD3-4740-AAAD-3545F455E392}"/>
              </a:ext>
            </a:extLst>
          </p:cNvPr>
          <p:cNvSpPr txBox="1"/>
          <p:nvPr/>
        </p:nvSpPr>
        <p:spPr>
          <a:xfrm>
            <a:off x="4844020" y="3197555"/>
            <a:ext cx="1446028" cy="523220"/>
          </a:xfrm>
          <a:prstGeom prst="rect">
            <a:avLst/>
          </a:prstGeom>
          <a:noFill/>
        </p:spPr>
        <p:txBody>
          <a:bodyPr wrap="square" rtlCol="0">
            <a:spAutoFit/>
          </a:bodyPr>
          <a:lstStyle/>
          <a:p>
            <a:pPr algn="ctr"/>
            <a:r>
              <a:rPr lang="en-US" sz="1400" b="1" dirty="0">
                <a:latin typeface="Noto Sans Light" panose="020B0402040504020204" pitchFamily="34" charset="0"/>
                <a:ea typeface="Noto Sans Light" panose="020B0402040504020204" pitchFamily="34" charset="0"/>
                <a:cs typeface="Noto Sans Light" panose="020B0402040504020204" pitchFamily="34" charset="0"/>
              </a:rPr>
              <a:t>$100</a:t>
            </a:r>
          </a:p>
          <a:p>
            <a:pPr algn="ctr"/>
            <a:r>
              <a:rPr lang="en-US" sz="1400" b="1" dirty="0">
                <a:latin typeface="Noto Sans Light" panose="020B0402040504020204" pitchFamily="34" charset="0"/>
                <a:ea typeface="Noto Sans Light" panose="020B0402040504020204" pitchFamily="34" charset="0"/>
                <a:cs typeface="Noto Sans Light" panose="020B0402040504020204" pitchFamily="34" charset="0"/>
              </a:rPr>
              <a:t>gain</a:t>
            </a:r>
          </a:p>
        </p:txBody>
      </p:sp>
      <p:sp>
        <p:nvSpPr>
          <p:cNvPr id="13" name="TextBox 12">
            <a:extLst>
              <a:ext uri="{FF2B5EF4-FFF2-40B4-BE49-F238E27FC236}">
                <a16:creationId xmlns:a16="http://schemas.microsoft.com/office/drawing/2014/main" id="{611E6C2B-D5F5-EE48-83F3-4F0C0E3CA9F8}"/>
              </a:ext>
            </a:extLst>
          </p:cNvPr>
          <p:cNvSpPr txBox="1"/>
          <p:nvPr/>
        </p:nvSpPr>
        <p:spPr>
          <a:xfrm>
            <a:off x="3717858" y="5635252"/>
            <a:ext cx="1446028" cy="523220"/>
          </a:xfrm>
          <a:prstGeom prst="rect">
            <a:avLst/>
          </a:prstGeom>
          <a:noFill/>
        </p:spPr>
        <p:txBody>
          <a:bodyPr wrap="square" rtlCol="0">
            <a:spAutoFit/>
          </a:bodyPr>
          <a:lstStyle/>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Less</a:t>
            </a:r>
          </a:p>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utility</a:t>
            </a:r>
          </a:p>
        </p:txBody>
      </p:sp>
      <p:sp>
        <p:nvSpPr>
          <p:cNvPr id="14" name="TextBox 13">
            <a:extLst>
              <a:ext uri="{FF2B5EF4-FFF2-40B4-BE49-F238E27FC236}">
                <a16:creationId xmlns:a16="http://schemas.microsoft.com/office/drawing/2014/main" id="{DE83238D-9FD1-1241-9BF9-E81DEEAD60ED}"/>
              </a:ext>
            </a:extLst>
          </p:cNvPr>
          <p:cNvSpPr txBox="1"/>
          <p:nvPr/>
        </p:nvSpPr>
        <p:spPr>
          <a:xfrm>
            <a:off x="2136356" y="4207816"/>
            <a:ext cx="1446028" cy="738664"/>
          </a:xfrm>
          <a:prstGeom prst="rect">
            <a:avLst/>
          </a:prstGeom>
          <a:noFill/>
        </p:spPr>
        <p:txBody>
          <a:bodyPr wrap="square" rtlCol="0">
            <a:spAutoFit/>
          </a:bodyPr>
          <a:lstStyle/>
          <a:p>
            <a:r>
              <a:rPr lang="en-US" sz="1400" dirty="0">
                <a:latin typeface="Noto Sans Light" panose="020B0402040504020204" pitchFamily="34" charset="0"/>
                <a:ea typeface="Noto Sans Light" panose="020B0402040504020204" pitchFamily="34" charset="0"/>
                <a:cs typeface="Noto Sans Light" panose="020B0402040504020204" pitchFamily="34" charset="0"/>
              </a:rPr>
              <a:t>…but they</a:t>
            </a:r>
          </a:p>
          <a:p>
            <a:r>
              <a:rPr lang="en-US" sz="1400" dirty="0">
                <a:latin typeface="Noto Sans Light" panose="020B0402040504020204" pitchFamily="34" charset="0"/>
                <a:ea typeface="Noto Sans Light" panose="020B0402040504020204" pitchFamily="34" charset="0"/>
                <a:cs typeface="Noto Sans Light" panose="020B0402040504020204" pitchFamily="34" charset="0"/>
              </a:rPr>
              <a:t>hate losses</a:t>
            </a:r>
          </a:p>
          <a:p>
            <a:r>
              <a:rPr lang="en-US" sz="1400" dirty="0">
                <a:latin typeface="Noto Sans Light" panose="020B0402040504020204" pitchFamily="34" charset="0"/>
                <a:ea typeface="Noto Sans Light" panose="020B0402040504020204" pitchFamily="34" charset="0"/>
                <a:cs typeface="Noto Sans Light" panose="020B0402040504020204" pitchFamily="34" charset="0"/>
              </a:rPr>
              <a:t>more.</a:t>
            </a:r>
          </a:p>
        </p:txBody>
      </p:sp>
      <p:sp>
        <p:nvSpPr>
          <p:cNvPr id="18" name="Rectangle 17">
            <a:extLst>
              <a:ext uri="{FF2B5EF4-FFF2-40B4-BE49-F238E27FC236}">
                <a16:creationId xmlns:a16="http://schemas.microsoft.com/office/drawing/2014/main" id="{8D605357-F5E8-E44D-9B3C-CD38016A7D38}"/>
              </a:ext>
            </a:extLst>
          </p:cNvPr>
          <p:cNvSpPr/>
          <p:nvPr/>
        </p:nvSpPr>
        <p:spPr>
          <a:xfrm>
            <a:off x="6264037" y="5784594"/>
            <a:ext cx="2246565" cy="338554"/>
          </a:xfrm>
          <a:prstGeom prst="rect">
            <a:avLst/>
          </a:prstGeom>
        </p:spPr>
        <p:txBody>
          <a:bodyPr wrap="square">
            <a:spAutoFit/>
          </a:bodyPr>
          <a:lstStyle/>
          <a:p>
            <a:pPr lvl="0" algn="r"/>
            <a:r>
              <a:rPr lang="en-US" sz="800"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Source: </a:t>
            </a:r>
            <a:r>
              <a:rPr lang="en-US" sz="800" dirty="0">
                <a:latin typeface="Noto Sans" panose="020B0502040504020204" pitchFamily="34" charset="0"/>
                <a:ea typeface="Noto Sans" panose="020B0502040504020204" pitchFamily="34" charset="0"/>
                <a:cs typeface="Noto Sans" panose="020B0502040504020204" pitchFamily="34" charset="0"/>
                <a:sym typeface="Calibri"/>
              </a:rPr>
              <a:t>M</a:t>
            </a:r>
            <a:r>
              <a:rPr lang="en-US" sz="800" i="1" dirty="0">
                <a:latin typeface="Noto Sans" panose="020B0502040504020204" pitchFamily="34" charset="0"/>
                <a:ea typeface="Noto Sans" panose="020B0502040504020204" pitchFamily="34" charset="0"/>
                <a:cs typeface="Noto Sans" panose="020B0502040504020204" pitchFamily="34" charset="0"/>
                <a:sym typeface="Calibri"/>
              </a:rPr>
              <a:t>isbehaving: The Making of Behavioral Economics</a:t>
            </a:r>
            <a:r>
              <a:rPr lang="en-US" sz="800" dirty="0">
                <a:latin typeface="Noto Sans" panose="020B0502040504020204" pitchFamily="34" charset="0"/>
                <a:ea typeface="Noto Sans" panose="020B0502040504020204" pitchFamily="34" charset="0"/>
                <a:cs typeface="Noto Sans" panose="020B0502040504020204" pitchFamily="34" charset="0"/>
                <a:sym typeface="Calibri"/>
              </a:rPr>
              <a:t>, Richard H. Thaler</a:t>
            </a:r>
          </a:p>
        </p:txBody>
      </p:sp>
    </p:spTree>
    <p:extLst>
      <p:ext uri="{BB962C8B-B14F-4D97-AF65-F5344CB8AC3E}">
        <p14:creationId xmlns:p14="http://schemas.microsoft.com/office/powerpoint/2010/main" val="1818952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3" y="1266477"/>
            <a:ext cx="8003886" cy="689285"/>
          </a:xfrm>
        </p:spPr>
        <p:txBody>
          <a:bodyPr/>
          <a:lstStyle/>
          <a:p>
            <a:r>
              <a:rPr lang="en-US" b="1" dirty="0">
                <a:solidFill>
                  <a:srgbClr val="004CA8"/>
                </a:solidFill>
              </a:rPr>
              <a:t>Activity | </a:t>
            </a:r>
            <a:r>
              <a:rPr lang="en-US" dirty="0"/>
              <a:t>Be the Economist</a:t>
            </a:r>
          </a:p>
        </p:txBody>
      </p:sp>
      <p:sp>
        <p:nvSpPr>
          <p:cNvPr id="5" name="Rectangle 4">
            <a:extLst>
              <a:ext uri="{FF2B5EF4-FFF2-40B4-BE49-F238E27FC236}">
                <a16:creationId xmlns:a16="http://schemas.microsoft.com/office/drawing/2014/main" id="{44BCC0F5-17E1-A541-B9D3-640578E01C2C}"/>
              </a:ext>
            </a:extLst>
          </p:cNvPr>
          <p:cNvSpPr/>
          <p:nvPr/>
        </p:nvSpPr>
        <p:spPr>
          <a:xfrm>
            <a:off x="495672" y="2078866"/>
            <a:ext cx="5292285" cy="1015663"/>
          </a:xfrm>
          <a:prstGeom prst="rect">
            <a:avLst/>
          </a:prstGeom>
        </p:spPr>
        <p:txBody>
          <a:bodyPr wrap="square">
            <a:spAutoFit/>
          </a:bodyPr>
          <a:lstStyle/>
          <a:p>
            <a:pPr lvl="0"/>
            <a:r>
              <a:rPr lang="en-US" sz="2000" dirty="0">
                <a:latin typeface="Noto Sans" panose="020B0502040504020204" pitchFamily="34" charset="0"/>
                <a:ea typeface="Noto Sans" panose="020B0502040504020204" pitchFamily="34" charset="0"/>
                <a:cs typeface="Noto Sans" panose="020B0502040504020204" pitchFamily="34" charset="0"/>
              </a:rPr>
              <a:t>Create an experiment that can be used to test whether or not the endowment effect exists and/or how strong it is with people.</a:t>
            </a:r>
          </a:p>
        </p:txBody>
      </p:sp>
    </p:spTree>
    <p:extLst>
      <p:ext uri="{BB962C8B-B14F-4D97-AF65-F5344CB8AC3E}">
        <p14:creationId xmlns:p14="http://schemas.microsoft.com/office/powerpoint/2010/main" val="4034631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7583B3-D0DB-7F49-A33A-8779DFA4230B}"/>
              </a:ext>
            </a:extLst>
          </p:cNvPr>
          <p:cNvPicPr>
            <a:picLocks noChangeAspect="1"/>
          </p:cNvPicPr>
          <p:nvPr/>
        </p:nvPicPr>
        <p:blipFill>
          <a:blip r:embed="rId3"/>
          <a:srcRect/>
          <a:stretch/>
        </p:blipFill>
        <p:spPr>
          <a:xfrm>
            <a:off x="483949" y="375138"/>
            <a:ext cx="8838335" cy="6829623"/>
          </a:xfrm>
          <a:prstGeom prst="rect">
            <a:avLst/>
          </a:prstGeom>
        </p:spPr>
      </p:pic>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3" y="1266477"/>
            <a:ext cx="8003886" cy="689285"/>
          </a:xfrm>
        </p:spPr>
        <p:txBody>
          <a:bodyPr/>
          <a:lstStyle/>
          <a:p>
            <a:pPr>
              <a:spcBef>
                <a:spcPts val="0"/>
              </a:spcBef>
            </a:pPr>
            <a:r>
              <a:rPr lang="en-US" dirty="0"/>
              <a:t>An Indifference Map</a:t>
            </a:r>
          </a:p>
        </p:txBody>
      </p:sp>
      <p:sp>
        <p:nvSpPr>
          <p:cNvPr id="5" name="TextBox 4">
            <a:extLst>
              <a:ext uri="{FF2B5EF4-FFF2-40B4-BE49-F238E27FC236}">
                <a16:creationId xmlns:a16="http://schemas.microsoft.com/office/drawing/2014/main" id="{5DBA404A-A339-464C-A2A6-E0D30B9BCE89}"/>
              </a:ext>
            </a:extLst>
          </p:cNvPr>
          <p:cNvSpPr txBox="1"/>
          <p:nvPr/>
        </p:nvSpPr>
        <p:spPr>
          <a:xfrm rot="16200000">
            <a:off x="176950" y="3652641"/>
            <a:ext cx="2226335" cy="276999"/>
          </a:xfrm>
          <a:prstGeom prst="rect">
            <a:avLst/>
          </a:prstGeom>
          <a:noFill/>
        </p:spPr>
        <p:txBody>
          <a:bodyPr wrap="square" rtlCol="0">
            <a:spAutoFit/>
          </a:bodyPr>
          <a:lstStyle/>
          <a:p>
            <a:pPr algn="ctr"/>
            <a:r>
              <a:rPr lang="en-US" sz="1200" b="1" dirty="0">
                <a:latin typeface="Noto Sans Light" panose="020B0402040504020204" pitchFamily="34" charset="0"/>
                <a:ea typeface="Noto Sans Light" panose="020B0402040504020204" pitchFamily="34" charset="0"/>
                <a:cs typeface="Noto Sans Light" panose="020B0402040504020204" pitchFamily="34" charset="0"/>
              </a:rPr>
              <a:t>Income (dollars per year)</a:t>
            </a:r>
          </a:p>
        </p:txBody>
      </p:sp>
      <p:sp>
        <p:nvSpPr>
          <p:cNvPr id="6" name="TextBox 5">
            <a:extLst>
              <a:ext uri="{FF2B5EF4-FFF2-40B4-BE49-F238E27FC236}">
                <a16:creationId xmlns:a16="http://schemas.microsoft.com/office/drawing/2014/main" id="{0085FFEC-0A1E-2A42-9984-DA83D65B0199}"/>
              </a:ext>
            </a:extLst>
          </p:cNvPr>
          <p:cNvSpPr txBox="1"/>
          <p:nvPr/>
        </p:nvSpPr>
        <p:spPr>
          <a:xfrm>
            <a:off x="3195250" y="5851377"/>
            <a:ext cx="2604732" cy="276999"/>
          </a:xfrm>
          <a:prstGeom prst="rect">
            <a:avLst/>
          </a:prstGeom>
          <a:noFill/>
        </p:spPr>
        <p:txBody>
          <a:bodyPr wrap="square" rtlCol="0">
            <a:spAutoFit/>
          </a:bodyPr>
          <a:lstStyle/>
          <a:p>
            <a:pPr algn="ctr"/>
            <a:r>
              <a:rPr lang="en-US" sz="1200" b="1" dirty="0">
                <a:latin typeface="Noto Sans Light" panose="020B0402040504020204" pitchFamily="34" charset="0"/>
                <a:ea typeface="Noto Sans Light" panose="020B0402040504020204" pitchFamily="34" charset="0"/>
                <a:cs typeface="Noto Sans Light" panose="020B0402040504020204" pitchFamily="34" charset="0"/>
              </a:rPr>
              <a:t>Leisure (vacation days per year)</a:t>
            </a:r>
          </a:p>
        </p:txBody>
      </p:sp>
      <p:sp>
        <p:nvSpPr>
          <p:cNvPr id="7" name="TextBox 6">
            <a:extLst>
              <a:ext uri="{FF2B5EF4-FFF2-40B4-BE49-F238E27FC236}">
                <a16:creationId xmlns:a16="http://schemas.microsoft.com/office/drawing/2014/main" id="{2B2A3312-BA0C-7444-A0BE-BE789D88AE8D}"/>
              </a:ext>
            </a:extLst>
          </p:cNvPr>
          <p:cNvSpPr txBox="1"/>
          <p:nvPr/>
        </p:nvSpPr>
        <p:spPr>
          <a:xfrm>
            <a:off x="2616450" y="4364624"/>
            <a:ext cx="371193" cy="338554"/>
          </a:xfrm>
          <a:prstGeom prst="rect">
            <a:avLst/>
          </a:prstGeom>
          <a:noFill/>
        </p:spPr>
        <p:txBody>
          <a:bodyPr wrap="square" rtlCol="0">
            <a:spAutoFit/>
          </a:bodyPr>
          <a:lstStyle/>
          <a:p>
            <a:r>
              <a:rPr lang="en-US" sz="1600" b="1" dirty="0">
                <a:solidFill>
                  <a:srgbClr val="004CA8"/>
                </a:solidFill>
                <a:latin typeface="Noto Sans" panose="020B0502040504020204" pitchFamily="34" charset="0"/>
                <a:ea typeface="Noto Sans" panose="020B0502040504020204" pitchFamily="34" charset="0"/>
                <a:cs typeface="Noto Sans" panose="020B0502040504020204" pitchFamily="34" charset="0"/>
              </a:rPr>
              <a:t>A</a:t>
            </a:r>
          </a:p>
        </p:txBody>
      </p:sp>
      <p:sp>
        <p:nvSpPr>
          <p:cNvPr id="8" name="TextBox 7">
            <a:extLst>
              <a:ext uri="{FF2B5EF4-FFF2-40B4-BE49-F238E27FC236}">
                <a16:creationId xmlns:a16="http://schemas.microsoft.com/office/drawing/2014/main" id="{BD0CB8EF-0692-554A-AF33-89F9116742DA}"/>
              </a:ext>
            </a:extLst>
          </p:cNvPr>
          <p:cNvSpPr txBox="1"/>
          <p:nvPr/>
        </p:nvSpPr>
        <p:spPr>
          <a:xfrm>
            <a:off x="2942375" y="3106193"/>
            <a:ext cx="371193" cy="338554"/>
          </a:xfrm>
          <a:prstGeom prst="rect">
            <a:avLst/>
          </a:prstGeom>
          <a:noFill/>
        </p:spPr>
        <p:txBody>
          <a:bodyPr wrap="square" rtlCol="0">
            <a:spAutoFit/>
          </a:bodyPr>
          <a:lstStyle/>
          <a:p>
            <a:r>
              <a:rPr lang="en-US" sz="1600" b="1" dirty="0">
                <a:solidFill>
                  <a:schemeClr val="accent5">
                    <a:lumMod val="75000"/>
                  </a:schemeClr>
                </a:solidFill>
                <a:latin typeface="Noto Sans" panose="020B0502040504020204" pitchFamily="34" charset="0"/>
                <a:ea typeface="Noto Sans" panose="020B0502040504020204" pitchFamily="34" charset="0"/>
                <a:cs typeface="Noto Sans" panose="020B0502040504020204" pitchFamily="34" charset="0"/>
              </a:rPr>
              <a:t>B</a:t>
            </a:r>
          </a:p>
        </p:txBody>
      </p:sp>
      <p:sp>
        <p:nvSpPr>
          <p:cNvPr id="9" name="TextBox 8">
            <a:extLst>
              <a:ext uri="{FF2B5EF4-FFF2-40B4-BE49-F238E27FC236}">
                <a16:creationId xmlns:a16="http://schemas.microsoft.com/office/drawing/2014/main" id="{54B9D051-D743-5146-854C-3EC392D3A0FA}"/>
              </a:ext>
            </a:extLst>
          </p:cNvPr>
          <p:cNvSpPr txBox="1"/>
          <p:nvPr/>
        </p:nvSpPr>
        <p:spPr>
          <a:xfrm>
            <a:off x="4055951" y="4174502"/>
            <a:ext cx="371193" cy="338554"/>
          </a:xfrm>
          <a:prstGeom prst="rect">
            <a:avLst/>
          </a:prstGeom>
          <a:noFill/>
        </p:spPr>
        <p:txBody>
          <a:bodyPr wrap="square" rtlCol="0">
            <a:spAutoFit/>
          </a:bodyPr>
          <a:lstStyle/>
          <a:p>
            <a:r>
              <a:rPr lang="en-US" sz="1600" b="1" dirty="0">
                <a:solidFill>
                  <a:schemeClr val="accent5">
                    <a:lumMod val="75000"/>
                  </a:schemeClr>
                </a:solidFill>
                <a:latin typeface="Noto Sans" panose="020B0502040504020204" pitchFamily="34" charset="0"/>
                <a:ea typeface="Noto Sans" panose="020B0502040504020204" pitchFamily="34" charset="0"/>
                <a:cs typeface="Noto Sans" panose="020B0502040504020204" pitchFamily="34" charset="0"/>
              </a:rPr>
              <a:t>C</a:t>
            </a:r>
          </a:p>
        </p:txBody>
      </p:sp>
      <p:sp>
        <p:nvSpPr>
          <p:cNvPr id="11" name="TextBox 10">
            <a:extLst>
              <a:ext uri="{FF2B5EF4-FFF2-40B4-BE49-F238E27FC236}">
                <a16:creationId xmlns:a16="http://schemas.microsoft.com/office/drawing/2014/main" id="{85EC98B9-4534-894F-86D1-1613AC81918C}"/>
              </a:ext>
            </a:extLst>
          </p:cNvPr>
          <p:cNvSpPr txBox="1"/>
          <p:nvPr/>
        </p:nvSpPr>
        <p:spPr>
          <a:xfrm>
            <a:off x="5024672" y="3875737"/>
            <a:ext cx="371193" cy="338554"/>
          </a:xfrm>
          <a:prstGeom prst="rect">
            <a:avLst/>
          </a:prstGeom>
          <a:noFill/>
        </p:spPr>
        <p:txBody>
          <a:bodyPr wrap="square" rtlCol="0">
            <a:spAutoFit/>
          </a:bodyPr>
          <a:lstStyle/>
          <a:p>
            <a:r>
              <a:rPr lang="en-US" sz="1600" b="1" dirty="0">
                <a:solidFill>
                  <a:schemeClr val="accent6"/>
                </a:solidFill>
                <a:latin typeface="Noto Sans" panose="020B0502040504020204" pitchFamily="34" charset="0"/>
                <a:ea typeface="Noto Sans" panose="020B0502040504020204" pitchFamily="34" charset="0"/>
                <a:cs typeface="Noto Sans" panose="020B0502040504020204" pitchFamily="34" charset="0"/>
              </a:rPr>
              <a:t>E</a:t>
            </a:r>
          </a:p>
        </p:txBody>
      </p:sp>
      <p:sp>
        <p:nvSpPr>
          <p:cNvPr id="12" name="TextBox 11">
            <a:extLst>
              <a:ext uri="{FF2B5EF4-FFF2-40B4-BE49-F238E27FC236}">
                <a16:creationId xmlns:a16="http://schemas.microsoft.com/office/drawing/2014/main" id="{ADBD1C09-44B9-7B4A-9CC2-4C00189D7E5E}"/>
              </a:ext>
            </a:extLst>
          </p:cNvPr>
          <p:cNvSpPr txBox="1"/>
          <p:nvPr/>
        </p:nvSpPr>
        <p:spPr>
          <a:xfrm>
            <a:off x="3711920" y="2762161"/>
            <a:ext cx="371193" cy="338554"/>
          </a:xfrm>
          <a:prstGeom prst="rect">
            <a:avLst/>
          </a:prstGeom>
          <a:noFill/>
        </p:spPr>
        <p:txBody>
          <a:bodyPr wrap="square" rtlCol="0">
            <a:spAutoFit/>
          </a:bodyPr>
          <a:lstStyle/>
          <a:p>
            <a:r>
              <a:rPr lang="en-US" sz="1600" b="1" dirty="0">
                <a:solidFill>
                  <a:schemeClr val="accent6"/>
                </a:solidFill>
                <a:latin typeface="Noto Sans" panose="020B0502040504020204" pitchFamily="34" charset="0"/>
                <a:ea typeface="Noto Sans" panose="020B0502040504020204" pitchFamily="34" charset="0"/>
                <a:cs typeface="Noto Sans" panose="020B0502040504020204" pitchFamily="34" charset="0"/>
              </a:rPr>
              <a:t>D</a:t>
            </a:r>
          </a:p>
        </p:txBody>
      </p:sp>
      <p:sp>
        <p:nvSpPr>
          <p:cNvPr id="13" name="Rectangle 12">
            <a:extLst>
              <a:ext uri="{FF2B5EF4-FFF2-40B4-BE49-F238E27FC236}">
                <a16:creationId xmlns:a16="http://schemas.microsoft.com/office/drawing/2014/main" id="{27CD93D7-406C-324A-B156-51C85555776E}"/>
              </a:ext>
            </a:extLst>
          </p:cNvPr>
          <p:cNvSpPr/>
          <p:nvPr/>
        </p:nvSpPr>
        <p:spPr>
          <a:xfrm>
            <a:off x="6353666" y="4364624"/>
            <a:ext cx="1500215" cy="539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18F945-4BB1-E44D-BBE6-1CE83F0CA7E8}"/>
              </a:ext>
            </a:extLst>
          </p:cNvPr>
          <p:cNvSpPr/>
          <p:nvPr/>
        </p:nvSpPr>
        <p:spPr>
          <a:xfrm>
            <a:off x="6127423" y="4798257"/>
            <a:ext cx="1500215" cy="539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AAD90CA-1111-104A-BF56-94BE15F909F7}"/>
              </a:ext>
            </a:extLst>
          </p:cNvPr>
          <p:cNvSpPr/>
          <p:nvPr/>
        </p:nvSpPr>
        <p:spPr>
          <a:xfrm>
            <a:off x="5929460" y="5118768"/>
            <a:ext cx="1500215" cy="539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082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584910-FA73-5F42-AB97-BE90541DFD1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490140" y="356616"/>
            <a:ext cx="4653860" cy="5493535"/>
          </a:xfrm>
          <a:prstGeom prst="rect">
            <a:avLst/>
          </a:prstGeom>
        </p:spPr>
      </p:pic>
      <p:sp>
        <p:nvSpPr>
          <p:cNvPr id="5" name="Rectangle 4">
            <a:extLst>
              <a:ext uri="{FF2B5EF4-FFF2-40B4-BE49-F238E27FC236}">
                <a16:creationId xmlns:a16="http://schemas.microsoft.com/office/drawing/2014/main" id="{C73B1CF4-C04C-134C-8EF3-F04FD57B5106}"/>
              </a:ext>
            </a:extLst>
          </p:cNvPr>
          <p:cNvSpPr/>
          <p:nvPr/>
        </p:nvSpPr>
        <p:spPr>
          <a:xfrm>
            <a:off x="506625" y="1259984"/>
            <a:ext cx="5362834" cy="2677656"/>
          </a:xfrm>
          <a:prstGeom prst="rect">
            <a:avLst/>
          </a:prstGeom>
        </p:spPr>
        <p:txBody>
          <a:bodyPr wrap="square">
            <a:spAutoFit/>
          </a:bodyPr>
          <a:lstStyle/>
          <a:p>
            <a:pPr>
              <a:spcBef>
                <a:spcPts val="0"/>
              </a:spcBef>
            </a:pPr>
            <a:r>
              <a:rPr lang="en-US" sz="2800" dirty="0">
                <a:solidFill>
                  <a:srgbClr val="004CA8"/>
                </a:solidFill>
                <a:latin typeface="Noto Sans Medium" panose="020B0602040504020204" pitchFamily="34" charset="0"/>
                <a:ea typeface="Noto Sans Medium" panose="020B0602040504020204" pitchFamily="34" charset="0"/>
                <a:cs typeface="Noto Sans Medium" panose="020B0602040504020204" pitchFamily="34" charset="0"/>
              </a:rPr>
              <a:t>Scenario: </a:t>
            </a:r>
            <a:r>
              <a:rPr lang="en-US" sz="2800" dirty="0">
                <a:latin typeface="Noto Sans" panose="020B0602040504020204" pitchFamily="34" charset="0"/>
                <a:ea typeface="Noto Sans" panose="020B0602040504020204" pitchFamily="34" charset="0"/>
                <a:cs typeface="Noto Sans" panose="020B0602040504020204" pitchFamily="34" charset="0"/>
              </a:rPr>
              <a:t>Your friend asks you to take a bet on whether or not a coin will land on heads or tails. If it lands on heads, you will win $X. If tails, you lose $10. </a:t>
            </a:r>
          </a:p>
        </p:txBody>
      </p:sp>
      <p:sp>
        <p:nvSpPr>
          <p:cNvPr id="6" name="Rectangle 5">
            <a:extLst>
              <a:ext uri="{FF2B5EF4-FFF2-40B4-BE49-F238E27FC236}">
                <a16:creationId xmlns:a16="http://schemas.microsoft.com/office/drawing/2014/main" id="{D61A2982-C573-6845-A6CE-60D8B62CE7F0}"/>
              </a:ext>
            </a:extLst>
          </p:cNvPr>
          <p:cNvSpPr/>
          <p:nvPr/>
        </p:nvSpPr>
        <p:spPr>
          <a:xfrm>
            <a:off x="506625" y="4053368"/>
            <a:ext cx="5016846" cy="1384995"/>
          </a:xfrm>
          <a:prstGeom prst="rect">
            <a:avLst/>
          </a:prstGeom>
        </p:spPr>
        <p:txBody>
          <a:bodyPr wrap="square">
            <a:spAutoFit/>
          </a:bodyPr>
          <a:lstStyle/>
          <a:p>
            <a:pPr lvl="0"/>
            <a:r>
              <a:rPr lang="en-US" sz="2800" dirty="0">
                <a:solidFill>
                  <a:srgbClr val="004CA8"/>
                </a:solidFill>
                <a:latin typeface="Noto Sans Medium" panose="020B0602040504020204" pitchFamily="34" charset="0"/>
                <a:ea typeface="Noto Sans Medium" panose="020B0602040504020204" pitchFamily="34" charset="0"/>
                <a:cs typeface="Noto Sans Medium" panose="020B0602040504020204" pitchFamily="34" charset="0"/>
              </a:rPr>
              <a:t>Question: </a:t>
            </a:r>
            <a:r>
              <a:rPr lang="en-US" sz="2800" dirty="0">
                <a:latin typeface="Noto Sans" panose="020B0602040504020204" pitchFamily="34" charset="0"/>
                <a:ea typeface="Noto Sans" panose="020B0602040504020204" pitchFamily="34" charset="0"/>
                <a:cs typeface="Noto Sans" panose="020B0602040504020204" pitchFamily="34" charset="0"/>
              </a:rPr>
              <a:t>What does X need to be in order for you to agree to the bet? </a:t>
            </a:r>
          </a:p>
        </p:txBody>
      </p:sp>
    </p:spTree>
    <p:extLst>
      <p:ext uri="{BB962C8B-B14F-4D97-AF65-F5344CB8AC3E}">
        <p14:creationId xmlns:p14="http://schemas.microsoft.com/office/powerpoint/2010/main" val="1749977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B517F2-2979-0445-8D55-68EF02E55957}"/>
              </a:ext>
            </a:extLst>
          </p:cNvPr>
          <p:cNvPicPr>
            <a:picLocks noChangeAspect="1"/>
          </p:cNvPicPr>
          <p:nvPr/>
        </p:nvPicPr>
        <p:blipFill rotWithShape="1">
          <a:blip r:embed="rId3"/>
          <a:srcRect l="11817" t="20749" r="30647" b="21095"/>
          <a:stretch/>
        </p:blipFill>
        <p:spPr>
          <a:xfrm>
            <a:off x="1498600" y="1790700"/>
            <a:ext cx="5080000" cy="3967832"/>
          </a:xfrm>
          <a:prstGeom prst="rect">
            <a:avLst/>
          </a:prstGeom>
        </p:spPr>
      </p:pic>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3" y="1266477"/>
            <a:ext cx="8003886" cy="689285"/>
          </a:xfrm>
        </p:spPr>
        <p:txBody>
          <a:bodyPr/>
          <a:lstStyle/>
          <a:p>
            <a:pPr>
              <a:spcBef>
                <a:spcPts val="0"/>
              </a:spcBef>
            </a:pPr>
            <a:r>
              <a:rPr lang="en-US" dirty="0"/>
              <a:t>An Indifference Map</a:t>
            </a:r>
          </a:p>
        </p:txBody>
      </p:sp>
      <p:sp>
        <p:nvSpPr>
          <p:cNvPr id="5" name="TextBox 4">
            <a:extLst>
              <a:ext uri="{FF2B5EF4-FFF2-40B4-BE49-F238E27FC236}">
                <a16:creationId xmlns:a16="http://schemas.microsoft.com/office/drawing/2014/main" id="{5DBA404A-A339-464C-A2A6-E0D30B9BCE89}"/>
              </a:ext>
            </a:extLst>
          </p:cNvPr>
          <p:cNvSpPr txBox="1"/>
          <p:nvPr/>
        </p:nvSpPr>
        <p:spPr>
          <a:xfrm rot="16200000">
            <a:off x="-418745" y="4159635"/>
            <a:ext cx="2226335" cy="276999"/>
          </a:xfrm>
          <a:prstGeom prst="rect">
            <a:avLst/>
          </a:prstGeom>
          <a:noFill/>
        </p:spPr>
        <p:txBody>
          <a:bodyPr wrap="square" rtlCol="0">
            <a:spAutoFit/>
          </a:bodyPr>
          <a:lstStyle/>
          <a:p>
            <a:pPr algn="ctr"/>
            <a:r>
              <a:rPr lang="en-US" sz="1200" b="1" dirty="0">
                <a:latin typeface="Noto Sans Light" panose="020B0402040504020204" pitchFamily="34" charset="0"/>
                <a:ea typeface="Noto Sans Light" panose="020B0402040504020204" pitchFamily="34" charset="0"/>
                <a:cs typeface="Noto Sans Light" panose="020B0402040504020204" pitchFamily="34" charset="0"/>
              </a:rPr>
              <a:t>Income (dollars per year)</a:t>
            </a:r>
          </a:p>
        </p:txBody>
      </p:sp>
      <p:sp>
        <p:nvSpPr>
          <p:cNvPr id="6" name="TextBox 5">
            <a:extLst>
              <a:ext uri="{FF2B5EF4-FFF2-40B4-BE49-F238E27FC236}">
                <a16:creationId xmlns:a16="http://schemas.microsoft.com/office/drawing/2014/main" id="{0085FFEC-0A1E-2A42-9984-DA83D65B0199}"/>
              </a:ext>
            </a:extLst>
          </p:cNvPr>
          <p:cNvSpPr txBox="1"/>
          <p:nvPr/>
        </p:nvSpPr>
        <p:spPr>
          <a:xfrm>
            <a:off x="4137428" y="5851377"/>
            <a:ext cx="2604732" cy="276999"/>
          </a:xfrm>
          <a:prstGeom prst="rect">
            <a:avLst/>
          </a:prstGeom>
          <a:noFill/>
        </p:spPr>
        <p:txBody>
          <a:bodyPr wrap="square" rtlCol="0">
            <a:spAutoFit/>
          </a:bodyPr>
          <a:lstStyle/>
          <a:p>
            <a:pPr algn="ctr"/>
            <a:r>
              <a:rPr lang="en-US" sz="1200" b="1" dirty="0">
                <a:latin typeface="Noto Sans Light" panose="020B0402040504020204" pitchFamily="34" charset="0"/>
                <a:ea typeface="Noto Sans Light" panose="020B0402040504020204" pitchFamily="34" charset="0"/>
                <a:cs typeface="Noto Sans Light" panose="020B0402040504020204" pitchFamily="34" charset="0"/>
              </a:rPr>
              <a:t>Leisure (vacation days per year)</a:t>
            </a:r>
          </a:p>
        </p:txBody>
      </p:sp>
      <p:sp>
        <p:nvSpPr>
          <p:cNvPr id="9" name="TextBox 8">
            <a:extLst>
              <a:ext uri="{FF2B5EF4-FFF2-40B4-BE49-F238E27FC236}">
                <a16:creationId xmlns:a16="http://schemas.microsoft.com/office/drawing/2014/main" id="{54B9D051-D743-5146-854C-3EC392D3A0FA}"/>
              </a:ext>
            </a:extLst>
          </p:cNvPr>
          <p:cNvSpPr txBox="1"/>
          <p:nvPr/>
        </p:nvSpPr>
        <p:spPr>
          <a:xfrm>
            <a:off x="3657599" y="4465699"/>
            <a:ext cx="1459877" cy="338554"/>
          </a:xfrm>
          <a:prstGeom prst="rect">
            <a:avLst/>
          </a:prstGeom>
          <a:noFill/>
        </p:spPr>
        <p:txBody>
          <a:bodyPr wrap="square" rtlCol="0">
            <a:spAutoFit/>
          </a:bodyPr>
          <a:lstStyle/>
          <a:p>
            <a:r>
              <a:rPr lang="en-US" sz="1600" b="1" dirty="0">
                <a:solidFill>
                  <a:schemeClr val="accent5">
                    <a:lumMod val="75000"/>
                  </a:schemeClr>
                </a:solidFill>
                <a:latin typeface="Noto Sans" panose="020B0502040504020204" pitchFamily="34" charset="0"/>
                <a:ea typeface="Noto Sans" panose="020B0502040504020204" pitchFamily="34" charset="0"/>
                <a:cs typeface="Noto Sans" panose="020B0502040504020204" pitchFamily="34" charset="0"/>
              </a:rPr>
              <a:t>Carly</a:t>
            </a:r>
          </a:p>
        </p:txBody>
      </p:sp>
      <p:sp>
        <p:nvSpPr>
          <p:cNvPr id="14" name="TextBox 13">
            <a:extLst>
              <a:ext uri="{FF2B5EF4-FFF2-40B4-BE49-F238E27FC236}">
                <a16:creationId xmlns:a16="http://schemas.microsoft.com/office/drawing/2014/main" id="{91378FE1-929B-F54C-94BF-B0DCE9CB74B5}"/>
              </a:ext>
            </a:extLst>
          </p:cNvPr>
          <p:cNvSpPr txBox="1"/>
          <p:nvPr/>
        </p:nvSpPr>
        <p:spPr>
          <a:xfrm>
            <a:off x="2716039" y="3623727"/>
            <a:ext cx="1459877" cy="338554"/>
          </a:xfrm>
          <a:prstGeom prst="rect">
            <a:avLst/>
          </a:prstGeom>
          <a:noFill/>
        </p:spPr>
        <p:txBody>
          <a:bodyPr wrap="square" rtlCol="0">
            <a:spAutoFit/>
          </a:bodyPr>
          <a:lstStyle/>
          <a:p>
            <a:r>
              <a:rPr lang="en-US" sz="1600" b="1" dirty="0">
                <a:solidFill>
                  <a:schemeClr val="accent5">
                    <a:lumMod val="75000"/>
                  </a:schemeClr>
                </a:solidFill>
                <a:latin typeface="Noto Sans" panose="020B0502040504020204" pitchFamily="34" charset="0"/>
                <a:ea typeface="Noto Sans" panose="020B0502040504020204" pitchFamily="34" charset="0"/>
                <a:cs typeface="Noto Sans" panose="020B0502040504020204" pitchFamily="34" charset="0"/>
              </a:rPr>
              <a:t>Brady</a:t>
            </a:r>
          </a:p>
        </p:txBody>
      </p:sp>
      <p:sp>
        <p:nvSpPr>
          <p:cNvPr id="15" name="TextBox 14">
            <a:extLst>
              <a:ext uri="{FF2B5EF4-FFF2-40B4-BE49-F238E27FC236}">
                <a16:creationId xmlns:a16="http://schemas.microsoft.com/office/drawing/2014/main" id="{2C61D165-4F7D-114B-908A-98F962447A9D}"/>
              </a:ext>
            </a:extLst>
          </p:cNvPr>
          <p:cNvSpPr txBox="1"/>
          <p:nvPr/>
        </p:nvSpPr>
        <p:spPr>
          <a:xfrm>
            <a:off x="962444" y="3769760"/>
            <a:ext cx="729733" cy="230832"/>
          </a:xfrm>
          <a:prstGeom prst="rect">
            <a:avLst/>
          </a:prstGeom>
          <a:noFill/>
        </p:spPr>
        <p:txBody>
          <a:bodyPr wrap="square" rtlCol="0">
            <a:spAutoFit/>
          </a:bodyPr>
          <a:lstStyle/>
          <a:p>
            <a:r>
              <a:rPr lang="en-US" sz="900" b="1" dirty="0">
                <a:latin typeface="Noto Sans Light" panose="020B0402040504020204" pitchFamily="34" charset="0"/>
                <a:ea typeface="Noto Sans Light" panose="020B0402040504020204" pitchFamily="34" charset="0"/>
                <a:cs typeface="Noto Sans Light" panose="020B0402040504020204" pitchFamily="34" charset="0"/>
              </a:rPr>
              <a:t>$50,000</a:t>
            </a:r>
          </a:p>
        </p:txBody>
      </p:sp>
      <p:sp>
        <p:nvSpPr>
          <p:cNvPr id="16" name="TextBox 15">
            <a:extLst>
              <a:ext uri="{FF2B5EF4-FFF2-40B4-BE49-F238E27FC236}">
                <a16:creationId xmlns:a16="http://schemas.microsoft.com/office/drawing/2014/main" id="{446DFE2B-D692-534C-949C-D9A16DFC15C9}"/>
              </a:ext>
            </a:extLst>
          </p:cNvPr>
          <p:cNvSpPr txBox="1"/>
          <p:nvPr/>
        </p:nvSpPr>
        <p:spPr>
          <a:xfrm>
            <a:off x="962444" y="4684160"/>
            <a:ext cx="729733" cy="230832"/>
          </a:xfrm>
          <a:prstGeom prst="rect">
            <a:avLst/>
          </a:prstGeom>
          <a:noFill/>
        </p:spPr>
        <p:txBody>
          <a:bodyPr wrap="square" rtlCol="0">
            <a:spAutoFit/>
          </a:bodyPr>
          <a:lstStyle/>
          <a:p>
            <a:r>
              <a:rPr lang="en-US" sz="900" b="1" dirty="0">
                <a:latin typeface="Noto Sans Light" panose="020B0402040504020204" pitchFamily="34" charset="0"/>
                <a:ea typeface="Noto Sans Light" panose="020B0402040504020204" pitchFamily="34" charset="0"/>
                <a:cs typeface="Noto Sans Light" panose="020B0402040504020204" pitchFamily="34" charset="0"/>
              </a:rPr>
              <a:t>$40,000</a:t>
            </a:r>
          </a:p>
        </p:txBody>
      </p:sp>
      <p:sp>
        <p:nvSpPr>
          <p:cNvPr id="17" name="TextBox 16">
            <a:extLst>
              <a:ext uri="{FF2B5EF4-FFF2-40B4-BE49-F238E27FC236}">
                <a16:creationId xmlns:a16="http://schemas.microsoft.com/office/drawing/2014/main" id="{198D21F1-827D-F347-8331-7602EEC01406}"/>
              </a:ext>
            </a:extLst>
          </p:cNvPr>
          <p:cNvSpPr txBox="1"/>
          <p:nvPr/>
        </p:nvSpPr>
        <p:spPr>
          <a:xfrm>
            <a:off x="2464181" y="5758531"/>
            <a:ext cx="729733" cy="230832"/>
          </a:xfrm>
          <a:prstGeom prst="rect">
            <a:avLst/>
          </a:prstGeom>
          <a:noFill/>
        </p:spPr>
        <p:txBody>
          <a:bodyPr wrap="square" rtlCol="0">
            <a:spAutoFit/>
          </a:bodyPr>
          <a:lstStyle/>
          <a:p>
            <a:r>
              <a:rPr lang="en-US" sz="900" b="1" dirty="0">
                <a:latin typeface="Noto Sans Light" panose="020B0402040504020204" pitchFamily="34" charset="0"/>
                <a:ea typeface="Noto Sans Light" panose="020B0402040504020204" pitchFamily="34" charset="0"/>
                <a:cs typeface="Noto Sans Light" panose="020B0402040504020204" pitchFamily="34" charset="0"/>
              </a:rPr>
              <a:t>10</a:t>
            </a:r>
          </a:p>
        </p:txBody>
      </p:sp>
      <p:sp>
        <p:nvSpPr>
          <p:cNvPr id="18" name="TextBox 17">
            <a:extLst>
              <a:ext uri="{FF2B5EF4-FFF2-40B4-BE49-F238E27FC236}">
                <a16:creationId xmlns:a16="http://schemas.microsoft.com/office/drawing/2014/main" id="{E7CD1C33-0DAA-5E46-93F3-73D90C55143B}"/>
              </a:ext>
            </a:extLst>
          </p:cNvPr>
          <p:cNvSpPr txBox="1"/>
          <p:nvPr/>
        </p:nvSpPr>
        <p:spPr>
          <a:xfrm>
            <a:off x="3451009" y="5758531"/>
            <a:ext cx="729733" cy="230832"/>
          </a:xfrm>
          <a:prstGeom prst="rect">
            <a:avLst/>
          </a:prstGeom>
          <a:noFill/>
        </p:spPr>
        <p:txBody>
          <a:bodyPr wrap="square" rtlCol="0">
            <a:spAutoFit/>
          </a:bodyPr>
          <a:lstStyle/>
          <a:p>
            <a:r>
              <a:rPr lang="en-US" sz="900" b="1" dirty="0">
                <a:latin typeface="Noto Sans Light" panose="020B0402040504020204" pitchFamily="34" charset="0"/>
                <a:ea typeface="Noto Sans Light" panose="020B0402040504020204" pitchFamily="34" charset="0"/>
                <a:cs typeface="Noto Sans Light" panose="020B0402040504020204" pitchFamily="34" charset="0"/>
              </a:rPr>
              <a:t>20</a:t>
            </a:r>
          </a:p>
        </p:txBody>
      </p:sp>
    </p:spTree>
    <p:extLst>
      <p:ext uri="{BB962C8B-B14F-4D97-AF65-F5344CB8AC3E}">
        <p14:creationId xmlns:p14="http://schemas.microsoft.com/office/powerpoint/2010/main" val="63939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3" y="1266477"/>
            <a:ext cx="8003886" cy="689285"/>
          </a:xfrm>
        </p:spPr>
        <p:txBody>
          <a:bodyPr/>
          <a:lstStyle/>
          <a:p>
            <a:r>
              <a:rPr lang="en-US" b="1" dirty="0">
                <a:solidFill>
                  <a:srgbClr val="004CA8"/>
                </a:solidFill>
              </a:rPr>
              <a:t>Activity | </a:t>
            </a:r>
            <a:r>
              <a:rPr lang="en-US" dirty="0"/>
              <a:t>Find the Connection</a:t>
            </a:r>
          </a:p>
        </p:txBody>
      </p:sp>
      <p:sp>
        <p:nvSpPr>
          <p:cNvPr id="5" name="Rectangle 4">
            <a:extLst>
              <a:ext uri="{FF2B5EF4-FFF2-40B4-BE49-F238E27FC236}">
                <a16:creationId xmlns:a16="http://schemas.microsoft.com/office/drawing/2014/main" id="{44BCC0F5-17E1-A541-B9D3-640578E01C2C}"/>
              </a:ext>
            </a:extLst>
          </p:cNvPr>
          <p:cNvSpPr/>
          <p:nvPr/>
        </p:nvSpPr>
        <p:spPr>
          <a:xfrm>
            <a:off x="495672" y="1961384"/>
            <a:ext cx="5292285" cy="707886"/>
          </a:xfrm>
          <a:prstGeom prst="rect">
            <a:avLst/>
          </a:prstGeom>
        </p:spPr>
        <p:txBody>
          <a:bodyPr wrap="square">
            <a:spAutoFit/>
          </a:bodyPr>
          <a:lstStyle/>
          <a:p>
            <a:pPr lvl="0"/>
            <a:r>
              <a:rPr lang="en-US" sz="2000" dirty="0">
                <a:latin typeface="Noto Sans" panose="020B0502040504020204" pitchFamily="34" charset="0"/>
                <a:ea typeface="Noto Sans" panose="020B0502040504020204" pitchFamily="34" charset="0"/>
                <a:cs typeface="Noto Sans" panose="020B0502040504020204" pitchFamily="34" charset="0"/>
              </a:rPr>
              <a:t>Determine how loss aversion and/or the endowment effect impacts a situation.</a:t>
            </a:r>
          </a:p>
        </p:txBody>
      </p:sp>
      <p:pic>
        <p:nvPicPr>
          <p:cNvPr id="6" name="Picture 5">
            <a:extLst>
              <a:ext uri="{FF2B5EF4-FFF2-40B4-BE49-F238E27FC236}">
                <a16:creationId xmlns:a16="http://schemas.microsoft.com/office/drawing/2014/main" id="{B70B7EFE-589C-4A4A-8BEC-0F5EE0D2D56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06581" y="2869952"/>
            <a:ext cx="4575834" cy="3031199"/>
          </a:xfrm>
          <a:prstGeom prst="rect">
            <a:avLst/>
          </a:prstGeom>
        </p:spPr>
      </p:pic>
    </p:spTree>
    <p:extLst>
      <p:ext uri="{BB962C8B-B14F-4D97-AF65-F5344CB8AC3E}">
        <p14:creationId xmlns:p14="http://schemas.microsoft.com/office/powerpoint/2010/main" val="1471298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086F0656-C741-2340-91E0-60D9C8D9923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89248" y="3030577"/>
            <a:ext cx="5009558" cy="2809821"/>
          </a:xfrm>
          <a:prstGeom prst="rect">
            <a:avLst/>
          </a:prstGeom>
        </p:spPr>
      </p:pic>
      <p:sp>
        <p:nvSpPr>
          <p:cNvPr id="5" name="Title 1">
            <a:extLst>
              <a:ext uri="{FF2B5EF4-FFF2-40B4-BE49-F238E27FC236}">
                <a16:creationId xmlns:a16="http://schemas.microsoft.com/office/drawing/2014/main" id="{60343E8D-C8C0-9244-81F1-37EB067D5314}"/>
              </a:ext>
            </a:extLst>
          </p:cNvPr>
          <p:cNvSpPr>
            <a:spLocks noGrp="1"/>
          </p:cNvSpPr>
          <p:nvPr>
            <p:ph type="ctrTitle"/>
          </p:nvPr>
        </p:nvSpPr>
        <p:spPr>
          <a:xfrm>
            <a:off x="495673" y="1266477"/>
            <a:ext cx="8003886" cy="689285"/>
          </a:xfrm>
        </p:spPr>
        <p:txBody>
          <a:bodyPr/>
          <a:lstStyle/>
          <a:p>
            <a:pPr>
              <a:spcBef>
                <a:spcPts val="0"/>
              </a:spcBef>
            </a:pPr>
            <a:r>
              <a:rPr lang="en-US" dirty="0">
                <a:solidFill>
                  <a:schemeClr val="bg1"/>
                </a:solidFill>
              </a:rPr>
              <a:t>Speculator</a:t>
            </a:r>
          </a:p>
        </p:txBody>
      </p:sp>
      <p:sp>
        <p:nvSpPr>
          <p:cNvPr id="6" name="Rectangle 5">
            <a:extLst>
              <a:ext uri="{FF2B5EF4-FFF2-40B4-BE49-F238E27FC236}">
                <a16:creationId xmlns:a16="http://schemas.microsoft.com/office/drawing/2014/main" id="{39CC8191-D6D8-BF4D-A49F-92FA77BC3C5F}"/>
              </a:ext>
            </a:extLst>
          </p:cNvPr>
          <p:cNvSpPr/>
          <p:nvPr/>
        </p:nvSpPr>
        <p:spPr>
          <a:xfrm>
            <a:off x="495673" y="2078866"/>
            <a:ext cx="6851392" cy="707886"/>
          </a:xfrm>
          <a:prstGeom prst="rect">
            <a:avLst/>
          </a:prstGeom>
        </p:spPr>
        <p:txBody>
          <a:bodyPr wrap="square">
            <a:spAutoFit/>
          </a:bodyPr>
          <a:lstStyle/>
          <a:p>
            <a:pPr lvl="0"/>
            <a:r>
              <a:rPr lang="en-US" sz="2000" dirty="0">
                <a:solidFill>
                  <a:schemeClr val="bg1"/>
                </a:solidFill>
                <a:latin typeface="Noto Sans" panose="020B0502040504020204" pitchFamily="34" charset="0"/>
                <a:ea typeface="Noto Sans" panose="020B0502040504020204" pitchFamily="34" charset="0"/>
                <a:cs typeface="Noto Sans" panose="020B0502040504020204" pitchFamily="34" charset="0"/>
              </a:rPr>
              <a:t>An individual who accepts price risk in hopes of profiting from buying and selling futures contracts.</a:t>
            </a:r>
          </a:p>
        </p:txBody>
      </p:sp>
      <p:grpSp>
        <p:nvGrpSpPr>
          <p:cNvPr id="7" name="Group 6">
            <a:extLst>
              <a:ext uri="{FF2B5EF4-FFF2-40B4-BE49-F238E27FC236}">
                <a16:creationId xmlns:a16="http://schemas.microsoft.com/office/drawing/2014/main" id="{0193CC01-181C-AA44-B678-B088F3F3138F}"/>
              </a:ext>
            </a:extLst>
          </p:cNvPr>
          <p:cNvGrpSpPr/>
          <p:nvPr/>
        </p:nvGrpSpPr>
        <p:grpSpPr>
          <a:xfrm>
            <a:off x="7347065" y="307124"/>
            <a:ext cx="1301262" cy="1301262"/>
            <a:chOff x="7347065" y="307124"/>
            <a:chExt cx="1301262" cy="1301262"/>
          </a:xfrm>
        </p:grpSpPr>
        <p:sp>
          <p:nvSpPr>
            <p:cNvPr id="8" name="8-Point Star 4">
              <a:extLst>
                <a:ext uri="{FF2B5EF4-FFF2-40B4-BE49-F238E27FC236}">
                  <a16:creationId xmlns:a16="http://schemas.microsoft.com/office/drawing/2014/main" id="{2F8D47DE-BD3A-D643-9CC0-7A2821B93995}"/>
                </a:ext>
              </a:extLst>
            </p:cNvPr>
            <p:cNvSpPr/>
            <p:nvPr/>
          </p:nvSpPr>
          <p:spPr>
            <a:xfrm>
              <a:off x="7347065" y="307124"/>
              <a:ext cx="1301262" cy="1301262"/>
            </a:xfrm>
            <a:prstGeom prst="star8">
              <a:avLst/>
            </a:prstGeom>
            <a:solidFill>
              <a:schemeClr val="bg1"/>
            </a:solidFill>
            <a:ln w="57150">
              <a:solidFill>
                <a:srgbClr val="84DB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259;p34">
              <a:extLst>
                <a:ext uri="{FF2B5EF4-FFF2-40B4-BE49-F238E27FC236}">
                  <a16:creationId xmlns:a16="http://schemas.microsoft.com/office/drawing/2014/main" id="{C9E8E7E1-18F8-B14B-8F46-FFDE840E99A7}"/>
                </a:ext>
              </a:extLst>
            </p:cNvPr>
            <p:cNvSpPr txBox="1"/>
            <p:nvPr/>
          </p:nvSpPr>
          <p:spPr>
            <a:xfrm>
              <a:off x="7476619" y="627531"/>
              <a:ext cx="1068292" cy="6158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4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Futures</a:t>
              </a:r>
              <a:endParaRPr sz="14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a:p>
              <a:pPr marL="0" lvl="0" indent="0" algn="ctr" rtl="0">
                <a:spcBef>
                  <a:spcPts val="0"/>
                </a:spcBef>
                <a:spcAft>
                  <a:spcPts val="0"/>
                </a:spcAft>
                <a:buNone/>
              </a:pPr>
              <a:r>
                <a:rPr lang="en-US" sz="14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Spotlight</a:t>
              </a:r>
              <a:endParaRPr sz="14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p:txBody>
        </p:sp>
      </p:grpSp>
      <p:sp>
        <p:nvSpPr>
          <p:cNvPr id="10" name="Rounded Rectangle 9">
            <a:hlinkClick r:id="rId3"/>
            <a:extLst>
              <a:ext uri="{FF2B5EF4-FFF2-40B4-BE49-F238E27FC236}">
                <a16:creationId xmlns:a16="http://schemas.microsoft.com/office/drawing/2014/main" id="{F27FE326-4C81-1749-8930-8E66AD5DAFFA}"/>
              </a:ext>
            </a:extLst>
          </p:cNvPr>
          <p:cNvSpPr/>
          <p:nvPr/>
        </p:nvSpPr>
        <p:spPr>
          <a:xfrm>
            <a:off x="2669461" y="4067483"/>
            <a:ext cx="830278" cy="830278"/>
          </a:xfrm>
          <a:prstGeom prst="roundRect">
            <a:avLst/>
          </a:prstGeom>
          <a:solidFill>
            <a:schemeClr val="tx1">
              <a:lumMod val="85000"/>
              <a:lumOff val="1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hlinkClick r:id="rId3"/>
            <a:extLst>
              <a:ext uri="{FF2B5EF4-FFF2-40B4-BE49-F238E27FC236}">
                <a16:creationId xmlns:a16="http://schemas.microsoft.com/office/drawing/2014/main" id="{D7C1CBA6-7552-1640-868A-778A9DCA904A}"/>
              </a:ext>
            </a:extLst>
          </p:cNvPr>
          <p:cNvSpPr/>
          <p:nvPr/>
        </p:nvSpPr>
        <p:spPr>
          <a:xfrm rot="5400000">
            <a:off x="2941433" y="4311928"/>
            <a:ext cx="356350" cy="349068"/>
          </a:xfrm>
          <a:prstGeom prst="triangle">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26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2" y="1266477"/>
            <a:ext cx="8716421" cy="689285"/>
          </a:xfrm>
        </p:spPr>
        <p:txBody>
          <a:bodyPr/>
          <a:lstStyle/>
          <a:p>
            <a:r>
              <a:rPr lang="en-US" b="1" dirty="0">
                <a:solidFill>
                  <a:srgbClr val="004CA8"/>
                </a:solidFill>
              </a:rPr>
              <a:t>Challenge | </a:t>
            </a:r>
            <a:r>
              <a:rPr lang="en-US" dirty="0"/>
              <a:t>Behavioral Economics in Action</a:t>
            </a:r>
          </a:p>
        </p:txBody>
      </p:sp>
      <p:sp>
        <p:nvSpPr>
          <p:cNvPr id="5" name="Rectangle 4">
            <a:extLst>
              <a:ext uri="{FF2B5EF4-FFF2-40B4-BE49-F238E27FC236}">
                <a16:creationId xmlns:a16="http://schemas.microsoft.com/office/drawing/2014/main" id="{44BCC0F5-17E1-A541-B9D3-640578E01C2C}"/>
              </a:ext>
            </a:extLst>
          </p:cNvPr>
          <p:cNvSpPr/>
          <p:nvPr/>
        </p:nvSpPr>
        <p:spPr>
          <a:xfrm>
            <a:off x="388669" y="2078866"/>
            <a:ext cx="4708626" cy="3170099"/>
          </a:xfrm>
          <a:prstGeom prst="rect">
            <a:avLst/>
          </a:prstGeom>
        </p:spPr>
        <p:txBody>
          <a:bodyPr wrap="square">
            <a:spAutoFit/>
          </a:bodyPr>
          <a:lstStyle/>
          <a:p>
            <a:pPr marL="457200" lvl="0" indent="-342900">
              <a:spcBef>
                <a:spcPts val="1000"/>
              </a:spcBef>
              <a:buSzPct val="150000"/>
              <a:buChar char="•"/>
            </a:pPr>
            <a:r>
              <a:rPr lang="en-US" sz="2000" dirty="0">
                <a:latin typeface="Noto Sans" panose="020B0502040504020204" pitchFamily="34" charset="0"/>
                <a:ea typeface="Noto Sans" panose="020B0502040504020204" pitchFamily="34" charset="0"/>
                <a:cs typeface="Noto Sans" panose="020B0502040504020204" pitchFamily="34" charset="0"/>
              </a:rPr>
              <a:t>Consider a business you understand and/or shop from.</a:t>
            </a:r>
          </a:p>
          <a:p>
            <a:pPr marL="457200" lvl="0" indent="-342900">
              <a:buSzPct val="150000"/>
              <a:buChar char="•"/>
            </a:pPr>
            <a:r>
              <a:rPr lang="en-US" sz="2000" dirty="0">
                <a:latin typeface="Noto Sans" panose="020B0502040504020204" pitchFamily="34" charset="0"/>
                <a:ea typeface="Noto Sans" panose="020B0502040504020204" pitchFamily="34" charset="0"/>
                <a:cs typeface="Noto Sans" panose="020B0502040504020204" pitchFamily="34" charset="0"/>
              </a:rPr>
              <a:t>Does it use loss aversion or the endowment effect to impact customers or sales?</a:t>
            </a:r>
          </a:p>
          <a:p>
            <a:pPr marL="457200" lvl="0" indent="-342900">
              <a:buSzPct val="150000"/>
              <a:buChar char="•"/>
            </a:pPr>
            <a:r>
              <a:rPr lang="en-US" sz="2000" dirty="0">
                <a:latin typeface="Noto Sans" panose="020B0502040504020204" pitchFamily="34" charset="0"/>
                <a:ea typeface="Noto Sans" panose="020B0502040504020204" pitchFamily="34" charset="0"/>
                <a:cs typeface="Noto Sans" panose="020B0502040504020204" pitchFamily="34" charset="0"/>
              </a:rPr>
              <a:t>How could it increase profits by further leveraging these concepts? </a:t>
            </a:r>
          </a:p>
          <a:p>
            <a:pPr marL="457200" lvl="0" indent="-342900">
              <a:buSzPct val="150000"/>
              <a:buChar char="•"/>
            </a:pPr>
            <a:r>
              <a:rPr lang="en-US" sz="2000" dirty="0">
                <a:latin typeface="Noto Sans" panose="020B0502040504020204" pitchFamily="34" charset="0"/>
                <a:ea typeface="Noto Sans" panose="020B0502040504020204" pitchFamily="34" charset="0"/>
                <a:cs typeface="Noto Sans" panose="020B0502040504020204" pitchFamily="34" charset="0"/>
              </a:rPr>
              <a:t>Be prepared to discuss your results in class.</a:t>
            </a:r>
          </a:p>
        </p:txBody>
      </p:sp>
      <p:pic>
        <p:nvPicPr>
          <p:cNvPr id="4" name="Picture 3">
            <a:extLst>
              <a:ext uri="{FF2B5EF4-FFF2-40B4-BE49-F238E27FC236}">
                <a16:creationId xmlns:a16="http://schemas.microsoft.com/office/drawing/2014/main" id="{98F1C2F8-B9CC-6D48-BF1C-96CC6B90BB8A}"/>
              </a:ext>
            </a:extLst>
          </p:cNvPr>
          <p:cNvPicPr>
            <a:picLocks noChangeAspect="1"/>
          </p:cNvPicPr>
          <p:nvPr/>
        </p:nvPicPr>
        <p:blipFill>
          <a:blip r:embed="rId3"/>
          <a:stretch>
            <a:fillRect/>
          </a:stretch>
        </p:blipFill>
        <p:spPr>
          <a:xfrm>
            <a:off x="5535690" y="2078866"/>
            <a:ext cx="2916915" cy="3774831"/>
          </a:xfrm>
          <a:prstGeom prst="rect">
            <a:avLst/>
          </a:prstGeom>
          <a:ln>
            <a:solidFill>
              <a:schemeClr val="bg1">
                <a:lumMod val="75000"/>
              </a:schemeClr>
            </a:solidFill>
          </a:ln>
        </p:spPr>
      </p:pic>
    </p:spTree>
    <p:extLst>
      <p:ext uri="{BB962C8B-B14F-4D97-AF65-F5344CB8AC3E}">
        <p14:creationId xmlns:p14="http://schemas.microsoft.com/office/powerpoint/2010/main" val="2290599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2" y="1266477"/>
            <a:ext cx="8716421" cy="689285"/>
          </a:xfrm>
        </p:spPr>
        <p:txBody>
          <a:bodyPr/>
          <a:lstStyle/>
          <a:p>
            <a:r>
              <a:rPr lang="en-US" b="1" dirty="0">
                <a:solidFill>
                  <a:srgbClr val="004CA8"/>
                </a:solidFill>
              </a:rPr>
              <a:t>Reflect | </a:t>
            </a:r>
            <a:r>
              <a:rPr lang="en-US" dirty="0"/>
              <a:t>Behavioral Economics in Action</a:t>
            </a:r>
          </a:p>
        </p:txBody>
      </p:sp>
      <p:sp>
        <p:nvSpPr>
          <p:cNvPr id="5" name="Rectangle 4">
            <a:extLst>
              <a:ext uri="{FF2B5EF4-FFF2-40B4-BE49-F238E27FC236}">
                <a16:creationId xmlns:a16="http://schemas.microsoft.com/office/drawing/2014/main" id="{44BCC0F5-17E1-A541-B9D3-640578E01C2C}"/>
              </a:ext>
            </a:extLst>
          </p:cNvPr>
          <p:cNvSpPr/>
          <p:nvPr/>
        </p:nvSpPr>
        <p:spPr>
          <a:xfrm>
            <a:off x="495672" y="2078866"/>
            <a:ext cx="4864267" cy="2067233"/>
          </a:xfrm>
          <a:prstGeom prst="rect">
            <a:avLst/>
          </a:prstGeom>
        </p:spPr>
        <p:txBody>
          <a:bodyPr wrap="square">
            <a:spAutoFit/>
          </a:bodyPr>
          <a:lstStyle/>
          <a:p>
            <a:pPr lvl="0">
              <a:spcBef>
                <a:spcPts val="1000"/>
              </a:spcBef>
            </a:pPr>
            <a:r>
              <a:rPr lang="en-US" sz="2000" dirty="0">
                <a:latin typeface="Noto Sans" panose="020B0502040504020204" pitchFamily="34" charset="0"/>
                <a:ea typeface="Noto Sans" panose="020B0502040504020204" pitchFamily="34" charset="0"/>
                <a:cs typeface="Noto Sans" panose="020B0502040504020204" pitchFamily="34" charset="0"/>
              </a:rPr>
              <a:t>In small groups:</a:t>
            </a:r>
          </a:p>
          <a:p>
            <a:pPr marL="457200" lvl="0" indent="-342900">
              <a:spcBef>
                <a:spcPts val="1000"/>
              </a:spcBef>
              <a:buSzPct val="150000"/>
              <a:buChar char="•"/>
            </a:pPr>
            <a:r>
              <a:rPr lang="en-US" sz="2000" dirty="0">
                <a:latin typeface="Noto Sans" panose="020B0502040504020204" pitchFamily="34" charset="0"/>
                <a:ea typeface="Noto Sans" panose="020B0502040504020204" pitchFamily="34" charset="0"/>
                <a:cs typeface="Noto Sans" panose="020B0502040504020204" pitchFamily="34" charset="0"/>
              </a:rPr>
              <a:t>Discuss the conclusions you made.</a:t>
            </a:r>
          </a:p>
          <a:p>
            <a:pPr marL="457200" lvl="0" indent="-342900">
              <a:buSzPct val="150000"/>
              <a:buChar char="•"/>
            </a:pPr>
            <a:r>
              <a:rPr lang="en-US" sz="2000" dirty="0">
                <a:latin typeface="Noto Sans" panose="020B0502040504020204" pitchFamily="34" charset="0"/>
                <a:ea typeface="Noto Sans" panose="020B0502040504020204" pitchFamily="34" charset="0"/>
                <a:cs typeface="Noto Sans" panose="020B0502040504020204" pitchFamily="34" charset="0"/>
              </a:rPr>
              <a:t>Consider whether knowing how businesses use these concepts could make you a smarter consumer in the future. </a:t>
            </a:r>
          </a:p>
        </p:txBody>
      </p:sp>
    </p:spTree>
    <p:extLst>
      <p:ext uri="{BB962C8B-B14F-4D97-AF65-F5344CB8AC3E}">
        <p14:creationId xmlns:p14="http://schemas.microsoft.com/office/powerpoint/2010/main" val="497630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6F957E-EF62-5341-A9E6-6F2AFA0C9C9C}"/>
              </a:ext>
            </a:extLst>
          </p:cNvPr>
          <p:cNvSpPr/>
          <p:nvPr/>
        </p:nvSpPr>
        <p:spPr>
          <a:xfrm rot="239851">
            <a:off x="5791011" y="908564"/>
            <a:ext cx="2687776" cy="2780966"/>
          </a:xfrm>
          <a:prstGeom prst="rect">
            <a:avLst/>
          </a:prstGeom>
          <a:solidFill>
            <a:schemeClr val="bg1">
              <a:lumMod val="95000"/>
            </a:schemeClr>
          </a:solidFill>
          <a:ln>
            <a:noFill/>
          </a:ln>
          <a:effectLst>
            <a:outerShdw blurRad="50800" dist="381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73B1CF4-C04C-134C-8EF3-F04FD57B5106}"/>
              </a:ext>
            </a:extLst>
          </p:cNvPr>
          <p:cNvSpPr/>
          <p:nvPr/>
        </p:nvSpPr>
        <p:spPr>
          <a:xfrm>
            <a:off x="506625" y="1259984"/>
            <a:ext cx="5327248" cy="3108543"/>
          </a:xfrm>
          <a:prstGeom prst="rect">
            <a:avLst/>
          </a:prstGeom>
        </p:spPr>
        <p:txBody>
          <a:bodyPr wrap="square">
            <a:spAutoFit/>
          </a:bodyPr>
          <a:lstStyle/>
          <a:p>
            <a:r>
              <a:rPr lang="en-US" sz="2800" dirty="0">
                <a:solidFill>
                  <a:srgbClr val="004CA8"/>
                </a:solidFill>
                <a:latin typeface="Noto Sans Medium" panose="020B0602040504020204" pitchFamily="34" charset="0"/>
                <a:ea typeface="Noto Sans Medium" panose="020B0602040504020204" pitchFamily="34" charset="0"/>
                <a:cs typeface="Noto Sans Medium" panose="020B0602040504020204" pitchFamily="34" charset="0"/>
              </a:rPr>
              <a:t>Scenario: </a:t>
            </a:r>
            <a:r>
              <a:rPr lang="en-US" sz="2800" dirty="0">
                <a:latin typeface="Noto Sans" panose="020B0602040504020204" pitchFamily="34" charset="0"/>
                <a:ea typeface="Noto Sans" panose="020B0602040504020204" pitchFamily="34" charset="0"/>
                <a:cs typeface="Noto Sans" panose="020B0602040504020204" pitchFamily="34" charset="0"/>
              </a:rPr>
              <a:t>Since you were ten years old, your grandmother has sent you a check for $50 on each birthday. This year you open the card and find a $10 bill. </a:t>
            </a:r>
          </a:p>
          <a:p>
            <a:pPr>
              <a:spcBef>
                <a:spcPts val="0"/>
              </a:spcBef>
            </a:pPr>
            <a:endParaRPr lang="en-US" sz="2800" i="1" dirty="0">
              <a:latin typeface="Noto Sans" panose="020B0602040504020204" pitchFamily="34" charset="0"/>
              <a:ea typeface="Noto Sans" panose="020B0602040504020204" pitchFamily="34" charset="0"/>
              <a:cs typeface="Noto Sans" panose="020B0602040504020204" pitchFamily="34" charset="0"/>
            </a:endParaRPr>
          </a:p>
        </p:txBody>
      </p:sp>
      <p:sp>
        <p:nvSpPr>
          <p:cNvPr id="6" name="Rectangle 5">
            <a:extLst>
              <a:ext uri="{FF2B5EF4-FFF2-40B4-BE49-F238E27FC236}">
                <a16:creationId xmlns:a16="http://schemas.microsoft.com/office/drawing/2014/main" id="{D61A2982-C573-6845-A6CE-60D8B62CE7F0}"/>
              </a:ext>
            </a:extLst>
          </p:cNvPr>
          <p:cNvSpPr/>
          <p:nvPr/>
        </p:nvSpPr>
        <p:spPr>
          <a:xfrm>
            <a:off x="506624" y="4052053"/>
            <a:ext cx="5436975" cy="523220"/>
          </a:xfrm>
          <a:prstGeom prst="rect">
            <a:avLst/>
          </a:prstGeom>
        </p:spPr>
        <p:txBody>
          <a:bodyPr wrap="square">
            <a:spAutoFit/>
          </a:bodyPr>
          <a:lstStyle/>
          <a:p>
            <a:pPr lvl="0"/>
            <a:r>
              <a:rPr lang="en-US" sz="2800" dirty="0">
                <a:solidFill>
                  <a:srgbClr val="004CA8"/>
                </a:solidFill>
                <a:latin typeface="Noto Sans Medium" panose="020B0602040504020204" pitchFamily="34" charset="0"/>
                <a:ea typeface="Noto Sans Medium" panose="020B0602040504020204" pitchFamily="34" charset="0"/>
                <a:cs typeface="Noto Sans Medium" panose="020B0602040504020204" pitchFamily="34" charset="0"/>
              </a:rPr>
              <a:t>Question: </a:t>
            </a:r>
            <a:r>
              <a:rPr lang="en-US" sz="2800" dirty="0">
                <a:latin typeface="Noto Sans" panose="020B0602040504020204" pitchFamily="34" charset="0"/>
                <a:ea typeface="Noto Sans" panose="020B0602040504020204" pitchFamily="34" charset="0"/>
                <a:cs typeface="Noto Sans" panose="020B0602040504020204" pitchFamily="34" charset="0"/>
              </a:rPr>
              <a:t>How would you feel? </a:t>
            </a:r>
          </a:p>
        </p:txBody>
      </p:sp>
      <p:pic>
        <p:nvPicPr>
          <p:cNvPr id="3" name="Picture 2">
            <a:extLst>
              <a:ext uri="{FF2B5EF4-FFF2-40B4-BE49-F238E27FC236}">
                <a16:creationId xmlns:a16="http://schemas.microsoft.com/office/drawing/2014/main" id="{69D13815-5611-554C-AC73-288D746AFC7C}"/>
              </a:ext>
            </a:extLst>
          </p:cNvPr>
          <p:cNvPicPr>
            <a:picLocks noChangeAspect="1"/>
          </p:cNvPicPr>
          <p:nvPr/>
        </p:nvPicPr>
        <p:blipFill>
          <a:blip r:embed="rId3"/>
          <a:stretch>
            <a:fillRect/>
          </a:stretch>
        </p:blipFill>
        <p:spPr>
          <a:xfrm rot="264889">
            <a:off x="5913352" y="1073830"/>
            <a:ext cx="2687776" cy="2780966"/>
          </a:xfrm>
          <a:prstGeom prst="rect">
            <a:avLst/>
          </a:prstGeom>
          <a:ln>
            <a:no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37862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3;p16">
            <a:extLst>
              <a:ext uri="{FF2B5EF4-FFF2-40B4-BE49-F238E27FC236}">
                <a16:creationId xmlns:a16="http://schemas.microsoft.com/office/drawing/2014/main" id="{C4E729E2-1E78-904F-8AAB-F15702BFBC8A}"/>
              </a:ext>
            </a:extLst>
          </p:cNvPr>
          <p:cNvSpPr txBox="1">
            <a:spLocks/>
          </p:cNvSpPr>
          <p:nvPr/>
        </p:nvSpPr>
        <p:spPr>
          <a:xfrm>
            <a:off x="469392" y="1342290"/>
            <a:ext cx="8244840" cy="3899100"/>
          </a:xfrm>
          <a:prstGeom prst="rect">
            <a:avLst/>
          </a:prstGeom>
        </p:spPr>
        <p:txBody>
          <a:bodyPr spcFirstLastPara="1" vert="horz" wrap="square" lIns="91425" tIns="45700" rIns="91425" bIns="45700" numCol="4" spcCol="216000" rtlCol="0" anchor="ctr"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a:spcBef>
                <a:spcPts val="0"/>
              </a:spcBef>
            </a:pPr>
            <a:r>
              <a:rPr lang="en-US" sz="2400" dirty="0"/>
              <a:t>1</a:t>
            </a:r>
          </a:p>
          <a:p>
            <a:pPr>
              <a:spcBef>
                <a:spcPts val="0"/>
              </a:spcBef>
            </a:pPr>
            <a:endParaRPr lang="en-US" sz="2800" i="1" dirty="0"/>
          </a:p>
          <a:p>
            <a:pPr>
              <a:spcBef>
                <a:spcPts val="0"/>
              </a:spcBef>
            </a:pPr>
            <a:r>
              <a:rPr lang="en-US" sz="2800" dirty="0">
                <a:solidFill>
                  <a:srgbClr val="004CA8"/>
                </a:solidFill>
              </a:rPr>
              <a:t>Happy.</a:t>
            </a:r>
            <a:endParaRPr lang="en-US" sz="2800" i="1" dirty="0">
              <a:solidFill>
                <a:srgbClr val="004CA8"/>
              </a:solidFill>
            </a:endParaRPr>
          </a:p>
          <a:p>
            <a:pPr>
              <a:spcBef>
                <a:spcPts val="0"/>
              </a:spcBef>
            </a:pPr>
            <a:endParaRPr lang="en-US" sz="2800" i="1" dirty="0"/>
          </a:p>
          <a:p>
            <a:pPr>
              <a:spcBef>
                <a:spcPts val="0"/>
              </a:spcBef>
            </a:pPr>
            <a:endParaRPr lang="en-US" sz="2800" i="1" dirty="0"/>
          </a:p>
          <a:p>
            <a:pPr>
              <a:spcBef>
                <a:spcPts val="0"/>
              </a:spcBef>
            </a:pPr>
            <a:endParaRPr lang="en-US" sz="2800" i="1" dirty="0"/>
          </a:p>
          <a:p>
            <a:pPr>
              <a:spcBef>
                <a:spcPts val="0"/>
              </a:spcBef>
            </a:pPr>
            <a:endParaRPr lang="en-US" sz="2800" i="1" dirty="0"/>
          </a:p>
          <a:p>
            <a:pPr>
              <a:spcBef>
                <a:spcPts val="0"/>
              </a:spcBef>
            </a:pPr>
            <a:endParaRPr lang="en-US" sz="2800" i="1" dirty="0"/>
          </a:p>
          <a:p>
            <a:pPr>
              <a:spcBef>
                <a:spcPts val="0"/>
              </a:spcBef>
            </a:pPr>
            <a:endParaRPr lang="en-US" sz="2400" i="1" dirty="0"/>
          </a:p>
          <a:p>
            <a:pPr>
              <a:spcBef>
                <a:spcPts val="0"/>
              </a:spcBef>
            </a:pPr>
            <a:endParaRPr lang="en-US" sz="2400" dirty="0"/>
          </a:p>
          <a:p>
            <a:pPr>
              <a:spcBef>
                <a:spcPts val="0"/>
              </a:spcBef>
            </a:pPr>
            <a:r>
              <a:rPr lang="en-US" sz="2400" dirty="0"/>
              <a:t>2</a:t>
            </a:r>
          </a:p>
          <a:p>
            <a:pPr>
              <a:spcBef>
                <a:spcPts val="0"/>
              </a:spcBef>
            </a:pPr>
            <a:endParaRPr lang="en-US" sz="2800" i="1" dirty="0">
              <a:solidFill>
                <a:srgbClr val="004CA8"/>
              </a:solidFill>
            </a:endParaRPr>
          </a:p>
          <a:p>
            <a:pPr>
              <a:spcBef>
                <a:spcPts val="0"/>
              </a:spcBef>
            </a:pPr>
            <a:r>
              <a:rPr lang="en-US" sz="2800" dirty="0">
                <a:solidFill>
                  <a:srgbClr val="004CA8"/>
                </a:solidFill>
              </a:rPr>
              <a:t>Okay. </a:t>
            </a:r>
            <a:endParaRPr lang="en-US" sz="2800" i="1" dirty="0">
              <a:solidFill>
                <a:srgbClr val="004CA8"/>
              </a:solidFill>
            </a:endParaRPr>
          </a:p>
          <a:p>
            <a:pPr>
              <a:spcBef>
                <a:spcPts val="0"/>
              </a:spcBef>
            </a:pPr>
            <a:endParaRPr lang="en-US" sz="2800" i="1" dirty="0"/>
          </a:p>
          <a:p>
            <a:pPr>
              <a:spcBef>
                <a:spcPts val="0"/>
              </a:spcBef>
            </a:pPr>
            <a:endParaRPr lang="en-US" sz="2800" i="1" dirty="0"/>
          </a:p>
          <a:p>
            <a:pPr>
              <a:spcBef>
                <a:spcPts val="0"/>
              </a:spcBef>
            </a:pPr>
            <a:endParaRPr lang="en-US" sz="2800" i="1" dirty="0"/>
          </a:p>
          <a:p>
            <a:pPr>
              <a:spcBef>
                <a:spcPts val="0"/>
              </a:spcBef>
            </a:pPr>
            <a:endParaRPr lang="en-US" sz="2800" i="1" dirty="0"/>
          </a:p>
          <a:p>
            <a:pPr>
              <a:spcBef>
                <a:spcPts val="0"/>
              </a:spcBef>
            </a:pPr>
            <a:endParaRPr lang="en-US" sz="2800" i="1" dirty="0"/>
          </a:p>
          <a:p>
            <a:pPr>
              <a:spcBef>
                <a:spcPts val="0"/>
              </a:spcBef>
            </a:pPr>
            <a:endParaRPr lang="en-US" sz="2800" i="1" dirty="0"/>
          </a:p>
          <a:p>
            <a:pPr>
              <a:spcBef>
                <a:spcPts val="0"/>
              </a:spcBef>
            </a:pPr>
            <a:endParaRPr lang="en-US" sz="2400" dirty="0"/>
          </a:p>
          <a:p>
            <a:pPr>
              <a:spcBef>
                <a:spcPts val="0"/>
              </a:spcBef>
            </a:pPr>
            <a:r>
              <a:rPr lang="en-US" sz="2400" dirty="0"/>
              <a:t>3</a:t>
            </a:r>
          </a:p>
          <a:p>
            <a:pPr>
              <a:spcBef>
                <a:spcPts val="0"/>
              </a:spcBef>
            </a:pPr>
            <a:endParaRPr lang="en-US" sz="2800" i="1" dirty="0"/>
          </a:p>
          <a:p>
            <a:pPr>
              <a:spcBef>
                <a:spcPts val="0"/>
              </a:spcBef>
            </a:pPr>
            <a:r>
              <a:rPr lang="en-US" sz="2800" dirty="0">
                <a:solidFill>
                  <a:srgbClr val="004CA8"/>
                </a:solidFill>
              </a:rPr>
              <a:t>Annoyed.</a:t>
            </a:r>
            <a:r>
              <a:rPr lang="en-US" sz="2800" dirty="0"/>
              <a:t> </a:t>
            </a:r>
            <a:endParaRPr lang="en-US" sz="2800" i="1" dirty="0"/>
          </a:p>
          <a:p>
            <a:pPr>
              <a:spcBef>
                <a:spcPts val="0"/>
              </a:spcBef>
            </a:pPr>
            <a:endParaRPr lang="en-US" sz="2800" i="1" dirty="0"/>
          </a:p>
          <a:p>
            <a:pPr>
              <a:spcBef>
                <a:spcPts val="0"/>
              </a:spcBef>
            </a:pPr>
            <a:endParaRPr lang="en-US" sz="2800" i="1" dirty="0"/>
          </a:p>
          <a:p>
            <a:pPr>
              <a:spcBef>
                <a:spcPts val="0"/>
              </a:spcBef>
            </a:pPr>
            <a:endParaRPr lang="en-US" sz="2800" i="1" dirty="0"/>
          </a:p>
          <a:p>
            <a:pPr>
              <a:spcBef>
                <a:spcPts val="0"/>
              </a:spcBef>
            </a:pPr>
            <a:endParaRPr lang="en-US" sz="2800" i="1" dirty="0"/>
          </a:p>
          <a:p>
            <a:pPr>
              <a:spcBef>
                <a:spcPts val="0"/>
              </a:spcBef>
            </a:pPr>
            <a:endParaRPr lang="en-US" sz="2800" i="1" dirty="0"/>
          </a:p>
          <a:p>
            <a:pPr>
              <a:spcBef>
                <a:spcPts val="0"/>
              </a:spcBef>
            </a:pPr>
            <a:endParaRPr lang="en-US" sz="2800" i="1" dirty="0"/>
          </a:p>
          <a:p>
            <a:pPr>
              <a:spcBef>
                <a:spcPts val="0"/>
              </a:spcBef>
            </a:pPr>
            <a:endParaRPr lang="en-US" sz="2400" dirty="0"/>
          </a:p>
          <a:p>
            <a:pPr>
              <a:spcBef>
                <a:spcPts val="0"/>
              </a:spcBef>
            </a:pPr>
            <a:r>
              <a:rPr lang="en-US" sz="2400" dirty="0"/>
              <a:t>4</a:t>
            </a:r>
          </a:p>
          <a:p>
            <a:pPr>
              <a:spcBef>
                <a:spcPts val="0"/>
              </a:spcBef>
            </a:pPr>
            <a:endParaRPr lang="en-US" sz="2800" i="1" dirty="0"/>
          </a:p>
          <a:p>
            <a:pPr>
              <a:spcBef>
                <a:spcPts val="0"/>
              </a:spcBef>
            </a:pPr>
            <a:r>
              <a:rPr lang="en-US" sz="2800" dirty="0">
                <a:solidFill>
                  <a:srgbClr val="004CA8"/>
                </a:solidFill>
              </a:rPr>
              <a:t>Mad. </a:t>
            </a:r>
            <a:endParaRPr lang="en-US" sz="2800" i="1" dirty="0">
              <a:solidFill>
                <a:srgbClr val="004CA8"/>
              </a:solidFill>
            </a:endParaRPr>
          </a:p>
        </p:txBody>
      </p:sp>
      <p:cxnSp>
        <p:nvCxnSpPr>
          <p:cNvPr id="3" name="Straight Connector 2">
            <a:extLst>
              <a:ext uri="{FF2B5EF4-FFF2-40B4-BE49-F238E27FC236}">
                <a16:creationId xmlns:a16="http://schemas.microsoft.com/office/drawing/2014/main" id="{A7071CBE-5B8F-614C-A713-DCA3EA577307}"/>
              </a:ext>
            </a:extLst>
          </p:cNvPr>
          <p:cNvCxnSpPr/>
          <p:nvPr/>
        </p:nvCxnSpPr>
        <p:spPr>
          <a:xfrm>
            <a:off x="579120" y="1910080"/>
            <a:ext cx="79044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9C51A45-6B8A-134A-82FC-DD8D04F1D922}"/>
              </a:ext>
            </a:extLst>
          </p:cNvPr>
          <p:cNvSpPr/>
          <p:nvPr/>
        </p:nvSpPr>
        <p:spPr>
          <a:xfrm>
            <a:off x="429768" y="2594113"/>
            <a:ext cx="1967992" cy="1015663"/>
          </a:xfrm>
          <a:prstGeom prst="rect">
            <a:avLst/>
          </a:prstGeom>
        </p:spPr>
        <p:txBody>
          <a:bodyPr wrap="square">
            <a:spAutoFit/>
          </a:bodyPr>
          <a:lstStyle/>
          <a:p>
            <a:pPr>
              <a:spcBef>
                <a:spcPts val="0"/>
              </a:spcBef>
            </a:pPr>
            <a:r>
              <a:rPr lang="en-US" sz="2000" i="1" dirty="0">
                <a:latin typeface="Noto Sans" panose="020B0502040504020204" pitchFamily="34" charset="0"/>
                <a:ea typeface="Noto Sans" panose="020B0502040504020204" pitchFamily="34" charset="0"/>
                <a:cs typeface="Noto Sans" panose="020B0502040504020204" pitchFamily="34" charset="0"/>
              </a:rPr>
              <a:t>“I have $10 </a:t>
            </a:r>
            <a:br>
              <a:rPr lang="en-US" sz="2000" i="1" dirty="0">
                <a:latin typeface="Noto Sans" panose="020B0502040504020204" pitchFamily="34" charset="0"/>
                <a:ea typeface="Noto Sans" panose="020B0502040504020204" pitchFamily="34" charset="0"/>
                <a:cs typeface="Noto Sans" panose="020B0502040504020204" pitchFamily="34" charset="0"/>
              </a:rPr>
            </a:br>
            <a:r>
              <a:rPr lang="en-US" sz="2000" i="1" dirty="0">
                <a:latin typeface="Noto Sans" panose="020B0502040504020204" pitchFamily="34" charset="0"/>
                <a:ea typeface="Noto Sans" panose="020B0502040504020204" pitchFamily="34" charset="0"/>
                <a:cs typeface="Noto Sans" panose="020B0502040504020204" pitchFamily="34" charset="0"/>
              </a:rPr>
              <a:t>more than I did yesterday.” </a:t>
            </a:r>
          </a:p>
        </p:txBody>
      </p:sp>
      <p:sp>
        <p:nvSpPr>
          <p:cNvPr id="11" name="Rectangle 10">
            <a:extLst>
              <a:ext uri="{FF2B5EF4-FFF2-40B4-BE49-F238E27FC236}">
                <a16:creationId xmlns:a16="http://schemas.microsoft.com/office/drawing/2014/main" id="{D5FFA84F-CC93-304B-BF84-68FAC151046B}"/>
              </a:ext>
            </a:extLst>
          </p:cNvPr>
          <p:cNvSpPr/>
          <p:nvPr/>
        </p:nvSpPr>
        <p:spPr>
          <a:xfrm>
            <a:off x="2478024" y="2594113"/>
            <a:ext cx="2134616" cy="1323439"/>
          </a:xfrm>
          <a:prstGeom prst="rect">
            <a:avLst/>
          </a:prstGeom>
        </p:spPr>
        <p:txBody>
          <a:bodyPr wrap="square">
            <a:spAutoFit/>
          </a:bodyPr>
          <a:lstStyle/>
          <a:p>
            <a:pPr>
              <a:spcBef>
                <a:spcPts val="0"/>
              </a:spcBef>
            </a:pPr>
            <a:r>
              <a:rPr lang="en-US" sz="2000" i="1" dirty="0">
                <a:latin typeface="Noto Sans" panose="020B0502040504020204" pitchFamily="34" charset="0"/>
                <a:ea typeface="Noto Sans" panose="020B0502040504020204" pitchFamily="34" charset="0"/>
                <a:cs typeface="Noto Sans" panose="020B0502040504020204" pitchFamily="34" charset="0"/>
              </a:rPr>
              <a:t>“I wish it was </a:t>
            </a:r>
            <a:br>
              <a:rPr lang="en-US" sz="2000" i="1" dirty="0">
                <a:latin typeface="Noto Sans" panose="020B0502040504020204" pitchFamily="34" charset="0"/>
                <a:ea typeface="Noto Sans" panose="020B0502040504020204" pitchFamily="34" charset="0"/>
                <a:cs typeface="Noto Sans" panose="020B0502040504020204" pitchFamily="34" charset="0"/>
              </a:rPr>
            </a:br>
            <a:r>
              <a:rPr lang="en-US" sz="2000" i="1" dirty="0">
                <a:latin typeface="Noto Sans" panose="020B0502040504020204" pitchFamily="34" charset="0"/>
                <a:ea typeface="Noto Sans" panose="020B0502040504020204" pitchFamily="34" charset="0"/>
                <a:cs typeface="Noto Sans" panose="020B0502040504020204" pitchFamily="34" charset="0"/>
              </a:rPr>
              <a:t>the usual $50, but $10 is better than nothing.”</a:t>
            </a:r>
          </a:p>
        </p:txBody>
      </p:sp>
      <p:sp>
        <p:nvSpPr>
          <p:cNvPr id="12" name="Rectangle 11">
            <a:extLst>
              <a:ext uri="{FF2B5EF4-FFF2-40B4-BE49-F238E27FC236}">
                <a16:creationId xmlns:a16="http://schemas.microsoft.com/office/drawing/2014/main" id="{740D554B-1505-2041-9BB6-41F0BE71A2A2}"/>
              </a:ext>
            </a:extLst>
          </p:cNvPr>
          <p:cNvSpPr/>
          <p:nvPr/>
        </p:nvSpPr>
        <p:spPr>
          <a:xfrm>
            <a:off x="4541520" y="2594113"/>
            <a:ext cx="2008632" cy="1323439"/>
          </a:xfrm>
          <a:prstGeom prst="rect">
            <a:avLst/>
          </a:prstGeom>
        </p:spPr>
        <p:txBody>
          <a:bodyPr wrap="square">
            <a:spAutoFit/>
          </a:bodyPr>
          <a:lstStyle/>
          <a:p>
            <a:pPr>
              <a:spcBef>
                <a:spcPts val="0"/>
              </a:spcBef>
            </a:pPr>
            <a:r>
              <a:rPr lang="en-US" sz="2000" i="1" dirty="0">
                <a:latin typeface="Noto Sans" panose="020B0502040504020204" pitchFamily="34" charset="0"/>
                <a:ea typeface="Noto Sans" panose="020B0502040504020204" pitchFamily="34" charset="0"/>
                <a:cs typeface="Noto Sans" panose="020B0502040504020204" pitchFamily="34" charset="0"/>
              </a:rPr>
              <a:t>“It is usually </a:t>
            </a:r>
            <a:br>
              <a:rPr lang="en-US" sz="2000" i="1" dirty="0">
                <a:latin typeface="Noto Sans" panose="020B0502040504020204" pitchFamily="34" charset="0"/>
                <a:ea typeface="Noto Sans" panose="020B0502040504020204" pitchFamily="34" charset="0"/>
                <a:cs typeface="Noto Sans" panose="020B0502040504020204" pitchFamily="34" charset="0"/>
              </a:rPr>
            </a:br>
            <a:r>
              <a:rPr lang="en-US" sz="2000" i="1" dirty="0">
                <a:latin typeface="Noto Sans" panose="020B0502040504020204" pitchFamily="34" charset="0"/>
                <a:ea typeface="Noto Sans" panose="020B0502040504020204" pitchFamily="34" charset="0"/>
                <a:cs typeface="Noto Sans" panose="020B0502040504020204" pitchFamily="34" charset="0"/>
              </a:rPr>
              <a:t>$50. Why would she only send $10 this year?”</a:t>
            </a:r>
          </a:p>
        </p:txBody>
      </p:sp>
      <p:sp>
        <p:nvSpPr>
          <p:cNvPr id="13" name="Rectangle 12">
            <a:extLst>
              <a:ext uri="{FF2B5EF4-FFF2-40B4-BE49-F238E27FC236}">
                <a16:creationId xmlns:a16="http://schemas.microsoft.com/office/drawing/2014/main" id="{AE1D3AFC-8E04-6746-BBFE-D40257FE7C4E}"/>
              </a:ext>
            </a:extLst>
          </p:cNvPr>
          <p:cNvSpPr/>
          <p:nvPr/>
        </p:nvSpPr>
        <p:spPr>
          <a:xfrm>
            <a:off x="6665976" y="2593072"/>
            <a:ext cx="2134616" cy="1631216"/>
          </a:xfrm>
          <a:prstGeom prst="rect">
            <a:avLst/>
          </a:prstGeom>
        </p:spPr>
        <p:txBody>
          <a:bodyPr wrap="square">
            <a:spAutoFit/>
          </a:bodyPr>
          <a:lstStyle/>
          <a:p>
            <a:pPr>
              <a:spcBef>
                <a:spcPts val="0"/>
              </a:spcBef>
            </a:pPr>
            <a:r>
              <a:rPr lang="en-US" sz="2000" i="1" dirty="0">
                <a:latin typeface="Noto Sans" panose="020B0502040504020204" pitchFamily="34" charset="0"/>
                <a:ea typeface="Noto Sans" panose="020B0502040504020204" pitchFamily="34" charset="0"/>
                <a:cs typeface="Noto Sans" panose="020B0502040504020204" pitchFamily="34" charset="0"/>
              </a:rPr>
              <a:t>“I was counting on the $50 </a:t>
            </a:r>
            <a:br>
              <a:rPr lang="en-US" sz="2000" i="1" dirty="0">
                <a:latin typeface="Noto Sans" panose="020B0502040504020204" pitchFamily="34" charset="0"/>
                <a:ea typeface="Noto Sans" panose="020B0502040504020204" pitchFamily="34" charset="0"/>
                <a:cs typeface="Noto Sans" panose="020B0502040504020204" pitchFamily="34" charset="0"/>
              </a:rPr>
            </a:br>
            <a:r>
              <a:rPr lang="en-US" sz="2000" i="1" dirty="0">
                <a:latin typeface="Noto Sans" panose="020B0502040504020204" pitchFamily="34" charset="0"/>
                <a:ea typeface="Noto Sans" panose="020B0502040504020204" pitchFamily="34" charset="0"/>
                <a:cs typeface="Noto Sans" panose="020B0502040504020204" pitchFamily="34" charset="0"/>
              </a:rPr>
              <a:t>and knew just how I was going to use it.”</a:t>
            </a:r>
          </a:p>
        </p:txBody>
      </p:sp>
    </p:spTree>
    <p:extLst>
      <p:ext uri="{BB962C8B-B14F-4D97-AF65-F5344CB8AC3E}">
        <p14:creationId xmlns:p14="http://schemas.microsoft.com/office/powerpoint/2010/main" val="3395021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D685FA-9DDB-004F-B751-CE795A766B8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490140" y="356616"/>
            <a:ext cx="4653860" cy="5493535"/>
          </a:xfrm>
          <a:prstGeom prst="rect">
            <a:avLst/>
          </a:prstGeom>
        </p:spPr>
      </p:pic>
      <p:sp>
        <p:nvSpPr>
          <p:cNvPr id="5" name="Rectangle 4">
            <a:extLst>
              <a:ext uri="{FF2B5EF4-FFF2-40B4-BE49-F238E27FC236}">
                <a16:creationId xmlns:a16="http://schemas.microsoft.com/office/drawing/2014/main" id="{C73B1CF4-C04C-134C-8EF3-F04FD57B5106}"/>
              </a:ext>
            </a:extLst>
          </p:cNvPr>
          <p:cNvSpPr/>
          <p:nvPr/>
        </p:nvSpPr>
        <p:spPr>
          <a:xfrm>
            <a:off x="506625" y="1259984"/>
            <a:ext cx="5327248" cy="2677656"/>
          </a:xfrm>
          <a:prstGeom prst="rect">
            <a:avLst/>
          </a:prstGeom>
        </p:spPr>
        <p:txBody>
          <a:bodyPr wrap="square">
            <a:spAutoFit/>
          </a:bodyPr>
          <a:lstStyle/>
          <a:p>
            <a:r>
              <a:rPr lang="en-US" sz="2800" dirty="0">
                <a:solidFill>
                  <a:srgbClr val="004CA8"/>
                </a:solidFill>
                <a:latin typeface="Noto Sans Medium" panose="020B0602040504020204" pitchFamily="34" charset="0"/>
                <a:ea typeface="Noto Sans Medium" panose="020B0602040504020204" pitchFamily="34" charset="0"/>
                <a:cs typeface="Noto Sans Medium" panose="020B0602040504020204" pitchFamily="34" charset="0"/>
              </a:rPr>
              <a:t>Scenario: </a:t>
            </a:r>
            <a:r>
              <a:rPr lang="en-US" sz="2800" dirty="0">
                <a:latin typeface="Noto Sans" panose="020B0502040504020204" pitchFamily="34" charset="0"/>
                <a:ea typeface="Noto Sans" panose="020B0502040504020204" pitchFamily="34" charset="0"/>
                <a:cs typeface="Noto Sans" panose="020B0502040504020204" pitchFamily="34" charset="0"/>
              </a:rPr>
              <a:t>Your friend asks you to take a bet on whether or not a coin will land on heads or tails. If it lands on heads, you will win $X. If tails, you lose $10. </a:t>
            </a:r>
            <a:endParaRPr lang="en-US" sz="2800" i="1"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Rectangle 5">
            <a:extLst>
              <a:ext uri="{FF2B5EF4-FFF2-40B4-BE49-F238E27FC236}">
                <a16:creationId xmlns:a16="http://schemas.microsoft.com/office/drawing/2014/main" id="{D61A2982-C573-6845-A6CE-60D8B62CE7F0}"/>
              </a:ext>
            </a:extLst>
          </p:cNvPr>
          <p:cNvSpPr/>
          <p:nvPr/>
        </p:nvSpPr>
        <p:spPr>
          <a:xfrm>
            <a:off x="506624" y="4052053"/>
            <a:ext cx="5436975" cy="523220"/>
          </a:xfrm>
          <a:prstGeom prst="rect">
            <a:avLst/>
          </a:prstGeom>
        </p:spPr>
        <p:txBody>
          <a:bodyPr wrap="square">
            <a:spAutoFit/>
          </a:bodyPr>
          <a:lstStyle/>
          <a:p>
            <a:pPr lvl="0"/>
            <a:r>
              <a:rPr lang="en-US" sz="2800" dirty="0">
                <a:solidFill>
                  <a:srgbClr val="004CA8"/>
                </a:solidFill>
                <a:latin typeface="Noto Sans Medium" panose="020B0602040504020204" pitchFamily="34" charset="0"/>
                <a:ea typeface="Noto Sans Medium" panose="020B0602040504020204" pitchFamily="34" charset="0"/>
                <a:cs typeface="Noto Sans Medium" panose="020B0602040504020204" pitchFamily="34" charset="0"/>
              </a:rPr>
              <a:t>Average for X: </a:t>
            </a:r>
            <a:r>
              <a:rPr lang="en-US" sz="2800" dirty="0">
                <a:latin typeface="Noto Sans" panose="020B0602040504020204" pitchFamily="34" charset="0"/>
                <a:ea typeface="Noto Sans" panose="020B0602040504020204" pitchFamily="34" charset="0"/>
                <a:cs typeface="Noto Sans" panose="020B0602040504020204" pitchFamily="34" charset="0"/>
              </a:rPr>
              <a:t>$20</a:t>
            </a:r>
          </a:p>
        </p:txBody>
      </p:sp>
    </p:spTree>
    <p:extLst>
      <p:ext uri="{BB962C8B-B14F-4D97-AF65-F5344CB8AC3E}">
        <p14:creationId xmlns:p14="http://schemas.microsoft.com/office/powerpoint/2010/main" val="4253420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7B78-5FF8-CD4F-84D3-4C5FD524220F}"/>
              </a:ext>
            </a:extLst>
          </p:cNvPr>
          <p:cNvSpPr>
            <a:spLocks noGrp="1"/>
          </p:cNvSpPr>
          <p:nvPr>
            <p:ph type="ctrTitle"/>
          </p:nvPr>
        </p:nvSpPr>
        <p:spPr>
          <a:xfrm>
            <a:off x="523105" y="1263744"/>
            <a:ext cx="8003886" cy="689285"/>
          </a:xfrm>
        </p:spPr>
        <p:txBody>
          <a:bodyPr/>
          <a:lstStyle/>
          <a:p>
            <a:r>
              <a:rPr lang="en-US" dirty="0"/>
              <a:t>Loss Aversion</a:t>
            </a:r>
          </a:p>
        </p:txBody>
      </p:sp>
      <p:sp>
        <p:nvSpPr>
          <p:cNvPr id="3" name="Subtitle 2">
            <a:extLst>
              <a:ext uri="{FF2B5EF4-FFF2-40B4-BE49-F238E27FC236}">
                <a16:creationId xmlns:a16="http://schemas.microsoft.com/office/drawing/2014/main" id="{A148E0C9-8F89-3441-830D-04D6D7BC2E71}"/>
              </a:ext>
            </a:extLst>
          </p:cNvPr>
          <p:cNvSpPr>
            <a:spLocks noGrp="1"/>
          </p:cNvSpPr>
          <p:nvPr>
            <p:ph type="subTitle" idx="1"/>
          </p:nvPr>
        </p:nvSpPr>
        <p:spPr>
          <a:xfrm>
            <a:off x="532248" y="1766236"/>
            <a:ext cx="8003887" cy="528908"/>
          </a:xfrm>
        </p:spPr>
        <p:txBody>
          <a:bodyPr/>
          <a:lstStyle/>
          <a:p>
            <a:r>
              <a:rPr lang="en-US" dirty="0"/>
              <a:t>People try to prevent losses more than they try to make gains</a:t>
            </a:r>
          </a:p>
          <a:p>
            <a:endParaRPr lang="en-US" dirty="0"/>
          </a:p>
        </p:txBody>
      </p:sp>
      <p:pic>
        <p:nvPicPr>
          <p:cNvPr id="6" name="Picture 5">
            <a:extLst>
              <a:ext uri="{FF2B5EF4-FFF2-40B4-BE49-F238E27FC236}">
                <a16:creationId xmlns:a16="http://schemas.microsoft.com/office/drawing/2014/main" id="{C870D9FE-9002-7A4A-AF53-E67E70C2852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499616" y="2405269"/>
            <a:ext cx="5992659" cy="3319276"/>
          </a:xfrm>
          <a:prstGeom prst="rect">
            <a:avLst/>
          </a:prstGeom>
        </p:spPr>
      </p:pic>
    </p:spTree>
    <p:extLst>
      <p:ext uri="{BB962C8B-B14F-4D97-AF65-F5344CB8AC3E}">
        <p14:creationId xmlns:p14="http://schemas.microsoft.com/office/powerpoint/2010/main" val="3548594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How We Are Affected By Preference | CME Group and Discovery Education">
            <a:hlinkClick r:id="" action="ppaction://media"/>
            <a:extLst>
              <a:ext uri="{FF2B5EF4-FFF2-40B4-BE49-F238E27FC236}">
                <a16:creationId xmlns:a16="http://schemas.microsoft.com/office/drawing/2014/main" id="{FEAF4632-572E-F741-B481-D3C160F48EBE}"/>
              </a:ext>
            </a:extLst>
          </p:cNvPr>
          <p:cNvPicPr>
            <a:picLocks noRot="1" noChangeAspect="1"/>
          </p:cNvPicPr>
          <p:nvPr>
            <a:videoFile r:link="rId1"/>
          </p:nvPr>
        </p:nvPicPr>
        <p:blipFill>
          <a:blip r:embed="rId4"/>
          <a:stretch>
            <a:fillRect/>
          </a:stretch>
        </p:blipFill>
        <p:spPr>
          <a:xfrm>
            <a:off x="850900" y="1550987"/>
            <a:ext cx="7264400" cy="4086225"/>
          </a:xfrm>
          <a:prstGeom prst="rect">
            <a:avLst/>
          </a:prstGeom>
        </p:spPr>
      </p:pic>
    </p:spTree>
    <p:extLst>
      <p:ext uri="{BB962C8B-B14F-4D97-AF65-F5344CB8AC3E}">
        <p14:creationId xmlns:p14="http://schemas.microsoft.com/office/powerpoint/2010/main" val="66678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3B41A9-2097-9446-A6F8-41CAD05E3488}"/>
              </a:ext>
            </a:extLst>
          </p:cNvPr>
          <p:cNvSpPr>
            <a:spLocks noGrp="1"/>
          </p:cNvSpPr>
          <p:nvPr>
            <p:ph type="ctrTitle"/>
          </p:nvPr>
        </p:nvSpPr>
        <p:spPr>
          <a:xfrm>
            <a:off x="495673" y="1266477"/>
            <a:ext cx="8003886" cy="689285"/>
          </a:xfrm>
        </p:spPr>
        <p:txBody>
          <a:bodyPr/>
          <a:lstStyle/>
          <a:p>
            <a:r>
              <a:rPr lang="en-US" b="1" dirty="0">
                <a:solidFill>
                  <a:srgbClr val="004CA8"/>
                </a:solidFill>
              </a:rPr>
              <a:t>Activity | </a:t>
            </a:r>
            <a:r>
              <a:rPr lang="en-US" dirty="0"/>
              <a:t>Graphing Gains and Losses</a:t>
            </a:r>
          </a:p>
        </p:txBody>
      </p:sp>
      <p:pic>
        <p:nvPicPr>
          <p:cNvPr id="8" name="Picture 7">
            <a:extLst>
              <a:ext uri="{FF2B5EF4-FFF2-40B4-BE49-F238E27FC236}">
                <a16:creationId xmlns:a16="http://schemas.microsoft.com/office/drawing/2014/main" id="{97B97E1C-9C60-2148-9A60-C35514C25C1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719616" y="2153920"/>
            <a:ext cx="3556000" cy="3495040"/>
          </a:xfrm>
          <a:prstGeom prst="rect">
            <a:avLst/>
          </a:prstGeom>
        </p:spPr>
      </p:pic>
      <p:sp>
        <p:nvSpPr>
          <p:cNvPr id="9" name="TextBox 8">
            <a:extLst>
              <a:ext uri="{FF2B5EF4-FFF2-40B4-BE49-F238E27FC236}">
                <a16:creationId xmlns:a16="http://schemas.microsoft.com/office/drawing/2014/main" id="{D5D651A4-1B8E-EC45-AA2F-3FBFDE94FB91}"/>
              </a:ext>
            </a:extLst>
          </p:cNvPr>
          <p:cNvSpPr txBox="1"/>
          <p:nvPr/>
        </p:nvSpPr>
        <p:spPr>
          <a:xfrm>
            <a:off x="3785235" y="2031930"/>
            <a:ext cx="1446028" cy="307777"/>
          </a:xfrm>
          <a:prstGeom prst="rect">
            <a:avLst/>
          </a:prstGeom>
          <a:noFill/>
        </p:spPr>
        <p:txBody>
          <a:bodyPr wrap="square" rtlCol="0">
            <a:spAutoFit/>
          </a:bodyPr>
          <a:lstStyle/>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Happiness</a:t>
            </a:r>
          </a:p>
        </p:txBody>
      </p:sp>
      <p:sp>
        <p:nvSpPr>
          <p:cNvPr id="10" name="TextBox 9">
            <a:extLst>
              <a:ext uri="{FF2B5EF4-FFF2-40B4-BE49-F238E27FC236}">
                <a16:creationId xmlns:a16="http://schemas.microsoft.com/office/drawing/2014/main" id="{083CD9B7-A1A3-7541-A9BC-E19BAAB0E5CC}"/>
              </a:ext>
            </a:extLst>
          </p:cNvPr>
          <p:cNvSpPr txBox="1"/>
          <p:nvPr/>
        </p:nvSpPr>
        <p:spPr>
          <a:xfrm>
            <a:off x="3785235" y="5498144"/>
            <a:ext cx="1446028" cy="307777"/>
          </a:xfrm>
          <a:prstGeom prst="rect">
            <a:avLst/>
          </a:prstGeom>
          <a:noFill/>
        </p:spPr>
        <p:txBody>
          <a:bodyPr wrap="square" rtlCol="0">
            <a:spAutoFit/>
          </a:bodyPr>
          <a:lstStyle/>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Sadness</a:t>
            </a:r>
          </a:p>
        </p:txBody>
      </p:sp>
      <p:sp>
        <p:nvSpPr>
          <p:cNvPr id="11" name="TextBox 10">
            <a:extLst>
              <a:ext uri="{FF2B5EF4-FFF2-40B4-BE49-F238E27FC236}">
                <a16:creationId xmlns:a16="http://schemas.microsoft.com/office/drawing/2014/main" id="{7D1B2537-F1CB-BC4E-8A54-743D668C4F7F}"/>
              </a:ext>
            </a:extLst>
          </p:cNvPr>
          <p:cNvSpPr txBox="1"/>
          <p:nvPr/>
        </p:nvSpPr>
        <p:spPr>
          <a:xfrm>
            <a:off x="5709728" y="3765036"/>
            <a:ext cx="1446028" cy="307777"/>
          </a:xfrm>
          <a:prstGeom prst="rect">
            <a:avLst/>
          </a:prstGeom>
          <a:noFill/>
        </p:spPr>
        <p:txBody>
          <a:bodyPr wrap="square" rtlCol="0">
            <a:spAutoFit/>
          </a:bodyPr>
          <a:lstStyle/>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Gains</a:t>
            </a:r>
          </a:p>
        </p:txBody>
      </p:sp>
      <p:sp>
        <p:nvSpPr>
          <p:cNvPr id="12" name="TextBox 11">
            <a:extLst>
              <a:ext uri="{FF2B5EF4-FFF2-40B4-BE49-F238E27FC236}">
                <a16:creationId xmlns:a16="http://schemas.microsoft.com/office/drawing/2014/main" id="{D5FCFED4-23A0-9C45-81C4-79878BE2C16E}"/>
              </a:ext>
            </a:extLst>
          </p:cNvPr>
          <p:cNvSpPr txBox="1"/>
          <p:nvPr/>
        </p:nvSpPr>
        <p:spPr>
          <a:xfrm>
            <a:off x="1828848" y="3765036"/>
            <a:ext cx="1446028" cy="307777"/>
          </a:xfrm>
          <a:prstGeom prst="rect">
            <a:avLst/>
          </a:prstGeom>
          <a:noFill/>
        </p:spPr>
        <p:txBody>
          <a:bodyPr wrap="square" rtlCol="0">
            <a:spAutoFit/>
          </a:bodyPr>
          <a:lstStyle/>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Losses</a:t>
            </a:r>
          </a:p>
        </p:txBody>
      </p:sp>
    </p:spTree>
    <p:extLst>
      <p:ext uri="{BB962C8B-B14F-4D97-AF65-F5344CB8AC3E}">
        <p14:creationId xmlns:p14="http://schemas.microsoft.com/office/powerpoint/2010/main" val="1511301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D367040-61D3-7743-A777-AC31D5F29AB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155097" y="1731753"/>
            <a:ext cx="4929097" cy="4426720"/>
          </a:xfrm>
          <a:prstGeom prst="rect">
            <a:avLst/>
          </a:prstGeom>
        </p:spPr>
      </p:pic>
      <p:sp>
        <p:nvSpPr>
          <p:cNvPr id="3" name="Title 1">
            <a:extLst>
              <a:ext uri="{FF2B5EF4-FFF2-40B4-BE49-F238E27FC236}">
                <a16:creationId xmlns:a16="http://schemas.microsoft.com/office/drawing/2014/main" id="{2F151AB5-4992-BD46-9107-58EBFE13C293}"/>
              </a:ext>
            </a:extLst>
          </p:cNvPr>
          <p:cNvSpPr>
            <a:spLocks noGrp="1"/>
          </p:cNvSpPr>
          <p:nvPr>
            <p:ph type="ctrTitle"/>
          </p:nvPr>
        </p:nvSpPr>
        <p:spPr>
          <a:xfrm>
            <a:off x="495673" y="1266477"/>
            <a:ext cx="8003886" cy="689285"/>
          </a:xfrm>
        </p:spPr>
        <p:txBody>
          <a:bodyPr/>
          <a:lstStyle/>
          <a:p>
            <a:pPr>
              <a:spcBef>
                <a:spcPts val="0"/>
              </a:spcBef>
            </a:pPr>
            <a:r>
              <a:rPr lang="en-US" dirty="0"/>
              <a:t>Kahneman and Tversky’s Value Function</a:t>
            </a:r>
          </a:p>
        </p:txBody>
      </p:sp>
      <p:sp>
        <p:nvSpPr>
          <p:cNvPr id="7" name="TextBox 6">
            <a:extLst>
              <a:ext uri="{FF2B5EF4-FFF2-40B4-BE49-F238E27FC236}">
                <a16:creationId xmlns:a16="http://schemas.microsoft.com/office/drawing/2014/main" id="{6D5EA391-B648-5B44-902A-92D6DAA43A46}"/>
              </a:ext>
            </a:extLst>
          </p:cNvPr>
          <p:cNvSpPr txBox="1"/>
          <p:nvPr/>
        </p:nvSpPr>
        <p:spPr>
          <a:xfrm>
            <a:off x="1917935" y="2824675"/>
            <a:ext cx="1446028" cy="307777"/>
          </a:xfrm>
          <a:prstGeom prst="rect">
            <a:avLst/>
          </a:prstGeom>
          <a:noFill/>
        </p:spPr>
        <p:txBody>
          <a:bodyPr wrap="square" rtlCol="0">
            <a:spAutoFit/>
          </a:bodyPr>
          <a:lstStyle/>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Losses</a:t>
            </a:r>
          </a:p>
        </p:txBody>
      </p:sp>
      <p:sp>
        <p:nvSpPr>
          <p:cNvPr id="8" name="TextBox 7">
            <a:extLst>
              <a:ext uri="{FF2B5EF4-FFF2-40B4-BE49-F238E27FC236}">
                <a16:creationId xmlns:a16="http://schemas.microsoft.com/office/drawing/2014/main" id="{57C62EC4-5207-744E-83AD-465E6B9E33CB}"/>
              </a:ext>
            </a:extLst>
          </p:cNvPr>
          <p:cNvSpPr txBox="1"/>
          <p:nvPr/>
        </p:nvSpPr>
        <p:spPr>
          <a:xfrm>
            <a:off x="5893167" y="2824675"/>
            <a:ext cx="1446028" cy="307777"/>
          </a:xfrm>
          <a:prstGeom prst="rect">
            <a:avLst/>
          </a:prstGeom>
          <a:noFill/>
        </p:spPr>
        <p:txBody>
          <a:bodyPr wrap="square" rtlCol="0">
            <a:spAutoFit/>
          </a:bodyPr>
          <a:lstStyle/>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Gains</a:t>
            </a:r>
          </a:p>
        </p:txBody>
      </p:sp>
      <p:sp>
        <p:nvSpPr>
          <p:cNvPr id="9" name="TextBox 8">
            <a:extLst>
              <a:ext uri="{FF2B5EF4-FFF2-40B4-BE49-F238E27FC236}">
                <a16:creationId xmlns:a16="http://schemas.microsoft.com/office/drawing/2014/main" id="{E559375B-8D31-394C-8197-FE321A9EDFB4}"/>
              </a:ext>
            </a:extLst>
          </p:cNvPr>
          <p:cNvSpPr txBox="1"/>
          <p:nvPr/>
        </p:nvSpPr>
        <p:spPr>
          <a:xfrm>
            <a:off x="3737108" y="1785147"/>
            <a:ext cx="1446028" cy="523220"/>
          </a:xfrm>
          <a:prstGeom prst="rect">
            <a:avLst/>
          </a:prstGeom>
          <a:noFill/>
        </p:spPr>
        <p:txBody>
          <a:bodyPr wrap="square" rtlCol="0">
            <a:spAutoFit/>
          </a:bodyPr>
          <a:lstStyle/>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More</a:t>
            </a:r>
          </a:p>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utility</a:t>
            </a:r>
          </a:p>
        </p:txBody>
      </p:sp>
      <p:sp>
        <p:nvSpPr>
          <p:cNvPr id="10" name="TextBox 9">
            <a:extLst>
              <a:ext uri="{FF2B5EF4-FFF2-40B4-BE49-F238E27FC236}">
                <a16:creationId xmlns:a16="http://schemas.microsoft.com/office/drawing/2014/main" id="{9037533E-4FD6-C945-BDED-7739F566DF5D}"/>
              </a:ext>
            </a:extLst>
          </p:cNvPr>
          <p:cNvSpPr txBox="1"/>
          <p:nvPr/>
        </p:nvSpPr>
        <p:spPr>
          <a:xfrm>
            <a:off x="5197506" y="2256786"/>
            <a:ext cx="2577064" cy="307777"/>
          </a:xfrm>
          <a:prstGeom prst="rect">
            <a:avLst/>
          </a:prstGeom>
          <a:noFill/>
        </p:spPr>
        <p:txBody>
          <a:bodyPr wrap="square" rtlCol="0">
            <a:spAutoFit/>
          </a:bodyPr>
          <a:lstStyle/>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People like gains…</a:t>
            </a:r>
          </a:p>
        </p:txBody>
      </p:sp>
      <p:sp>
        <p:nvSpPr>
          <p:cNvPr id="11" name="TextBox 10">
            <a:extLst>
              <a:ext uri="{FF2B5EF4-FFF2-40B4-BE49-F238E27FC236}">
                <a16:creationId xmlns:a16="http://schemas.microsoft.com/office/drawing/2014/main" id="{19DDFD1E-E303-E143-96C7-1C9FE5EF168E}"/>
              </a:ext>
            </a:extLst>
          </p:cNvPr>
          <p:cNvSpPr txBox="1"/>
          <p:nvPr/>
        </p:nvSpPr>
        <p:spPr>
          <a:xfrm>
            <a:off x="2591708" y="2591161"/>
            <a:ext cx="1446028" cy="523220"/>
          </a:xfrm>
          <a:prstGeom prst="rect">
            <a:avLst/>
          </a:prstGeom>
          <a:noFill/>
        </p:spPr>
        <p:txBody>
          <a:bodyPr wrap="square" rtlCol="0">
            <a:spAutoFit/>
          </a:bodyPr>
          <a:lstStyle/>
          <a:p>
            <a:pPr algn="ctr"/>
            <a:r>
              <a:rPr lang="en-US" sz="1400" b="1" dirty="0">
                <a:latin typeface="Noto Sans Light" panose="020B0402040504020204" pitchFamily="34" charset="0"/>
                <a:ea typeface="Noto Sans Light" panose="020B0402040504020204" pitchFamily="34" charset="0"/>
                <a:cs typeface="Noto Sans Light" panose="020B0402040504020204" pitchFamily="34" charset="0"/>
              </a:rPr>
              <a:t>$100</a:t>
            </a:r>
          </a:p>
          <a:p>
            <a:pPr algn="ctr"/>
            <a:r>
              <a:rPr lang="en-US" sz="1400" b="1" dirty="0">
                <a:latin typeface="Noto Sans Light" panose="020B0402040504020204" pitchFamily="34" charset="0"/>
                <a:ea typeface="Noto Sans Light" panose="020B0402040504020204" pitchFamily="34" charset="0"/>
                <a:cs typeface="Noto Sans Light" panose="020B0402040504020204" pitchFamily="34" charset="0"/>
              </a:rPr>
              <a:t>loss</a:t>
            </a:r>
          </a:p>
        </p:txBody>
      </p:sp>
      <p:sp>
        <p:nvSpPr>
          <p:cNvPr id="12" name="TextBox 11">
            <a:extLst>
              <a:ext uri="{FF2B5EF4-FFF2-40B4-BE49-F238E27FC236}">
                <a16:creationId xmlns:a16="http://schemas.microsoft.com/office/drawing/2014/main" id="{24AC4513-EBD3-4740-AAAD-3545F455E392}"/>
              </a:ext>
            </a:extLst>
          </p:cNvPr>
          <p:cNvSpPr txBox="1"/>
          <p:nvPr/>
        </p:nvSpPr>
        <p:spPr>
          <a:xfrm>
            <a:off x="4844020" y="3197555"/>
            <a:ext cx="1446028" cy="523220"/>
          </a:xfrm>
          <a:prstGeom prst="rect">
            <a:avLst/>
          </a:prstGeom>
          <a:noFill/>
        </p:spPr>
        <p:txBody>
          <a:bodyPr wrap="square" rtlCol="0">
            <a:spAutoFit/>
          </a:bodyPr>
          <a:lstStyle/>
          <a:p>
            <a:pPr algn="ctr"/>
            <a:r>
              <a:rPr lang="en-US" sz="1400" b="1" dirty="0">
                <a:latin typeface="Noto Sans Light" panose="020B0402040504020204" pitchFamily="34" charset="0"/>
                <a:ea typeface="Noto Sans Light" panose="020B0402040504020204" pitchFamily="34" charset="0"/>
                <a:cs typeface="Noto Sans Light" panose="020B0402040504020204" pitchFamily="34" charset="0"/>
              </a:rPr>
              <a:t>$100</a:t>
            </a:r>
          </a:p>
          <a:p>
            <a:pPr algn="ctr"/>
            <a:r>
              <a:rPr lang="en-US" sz="1400" b="1" dirty="0">
                <a:latin typeface="Noto Sans Light" panose="020B0402040504020204" pitchFamily="34" charset="0"/>
                <a:ea typeface="Noto Sans Light" panose="020B0402040504020204" pitchFamily="34" charset="0"/>
                <a:cs typeface="Noto Sans Light" panose="020B0402040504020204" pitchFamily="34" charset="0"/>
              </a:rPr>
              <a:t>gain</a:t>
            </a:r>
          </a:p>
        </p:txBody>
      </p:sp>
      <p:sp>
        <p:nvSpPr>
          <p:cNvPr id="13" name="TextBox 12">
            <a:extLst>
              <a:ext uri="{FF2B5EF4-FFF2-40B4-BE49-F238E27FC236}">
                <a16:creationId xmlns:a16="http://schemas.microsoft.com/office/drawing/2014/main" id="{611E6C2B-D5F5-EE48-83F3-4F0C0E3CA9F8}"/>
              </a:ext>
            </a:extLst>
          </p:cNvPr>
          <p:cNvSpPr txBox="1"/>
          <p:nvPr/>
        </p:nvSpPr>
        <p:spPr>
          <a:xfrm>
            <a:off x="3717858" y="5635252"/>
            <a:ext cx="1446028" cy="523220"/>
          </a:xfrm>
          <a:prstGeom prst="rect">
            <a:avLst/>
          </a:prstGeom>
          <a:noFill/>
        </p:spPr>
        <p:txBody>
          <a:bodyPr wrap="square" rtlCol="0">
            <a:spAutoFit/>
          </a:bodyPr>
          <a:lstStyle/>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Less</a:t>
            </a:r>
          </a:p>
          <a:p>
            <a:pPr algn="ctr"/>
            <a:r>
              <a:rPr lang="en-US" sz="1400" dirty="0">
                <a:latin typeface="Noto Sans Light" panose="020B0402040504020204" pitchFamily="34" charset="0"/>
                <a:ea typeface="Noto Sans Light" panose="020B0402040504020204" pitchFamily="34" charset="0"/>
                <a:cs typeface="Noto Sans Light" panose="020B0402040504020204" pitchFamily="34" charset="0"/>
              </a:rPr>
              <a:t>utility</a:t>
            </a:r>
          </a:p>
        </p:txBody>
      </p:sp>
      <p:sp>
        <p:nvSpPr>
          <p:cNvPr id="14" name="TextBox 13">
            <a:extLst>
              <a:ext uri="{FF2B5EF4-FFF2-40B4-BE49-F238E27FC236}">
                <a16:creationId xmlns:a16="http://schemas.microsoft.com/office/drawing/2014/main" id="{DE83238D-9FD1-1241-9BF9-E81DEEAD60ED}"/>
              </a:ext>
            </a:extLst>
          </p:cNvPr>
          <p:cNvSpPr txBox="1"/>
          <p:nvPr/>
        </p:nvSpPr>
        <p:spPr>
          <a:xfrm>
            <a:off x="2136356" y="4207816"/>
            <a:ext cx="1446028" cy="738664"/>
          </a:xfrm>
          <a:prstGeom prst="rect">
            <a:avLst/>
          </a:prstGeom>
          <a:noFill/>
        </p:spPr>
        <p:txBody>
          <a:bodyPr wrap="square" rtlCol="0">
            <a:spAutoFit/>
          </a:bodyPr>
          <a:lstStyle/>
          <a:p>
            <a:r>
              <a:rPr lang="en-US" sz="1400" dirty="0">
                <a:latin typeface="Noto Sans Light" panose="020B0402040504020204" pitchFamily="34" charset="0"/>
                <a:ea typeface="Noto Sans Light" panose="020B0402040504020204" pitchFamily="34" charset="0"/>
                <a:cs typeface="Noto Sans Light" panose="020B0402040504020204" pitchFamily="34" charset="0"/>
              </a:rPr>
              <a:t>…but they</a:t>
            </a:r>
          </a:p>
          <a:p>
            <a:r>
              <a:rPr lang="en-US" sz="1400" dirty="0">
                <a:latin typeface="Noto Sans Light" panose="020B0402040504020204" pitchFamily="34" charset="0"/>
                <a:ea typeface="Noto Sans Light" panose="020B0402040504020204" pitchFamily="34" charset="0"/>
                <a:cs typeface="Noto Sans Light" panose="020B0402040504020204" pitchFamily="34" charset="0"/>
              </a:rPr>
              <a:t>hate losses</a:t>
            </a:r>
          </a:p>
          <a:p>
            <a:r>
              <a:rPr lang="en-US" sz="1400" dirty="0">
                <a:latin typeface="Noto Sans Light" panose="020B0402040504020204" pitchFamily="34" charset="0"/>
                <a:ea typeface="Noto Sans Light" panose="020B0402040504020204" pitchFamily="34" charset="0"/>
                <a:cs typeface="Noto Sans Light" panose="020B0402040504020204" pitchFamily="34" charset="0"/>
              </a:rPr>
              <a:t>more.</a:t>
            </a:r>
          </a:p>
        </p:txBody>
      </p:sp>
      <p:sp>
        <p:nvSpPr>
          <p:cNvPr id="18" name="Rectangle 17">
            <a:extLst>
              <a:ext uri="{FF2B5EF4-FFF2-40B4-BE49-F238E27FC236}">
                <a16:creationId xmlns:a16="http://schemas.microsoft.com/office/drawing/2014/main" id="{8D605357-F5E8-E44D-9B3C-CD38016A7D38}"/>
              </a:ext>
            </a:extLst>
          </p:cNvPr>
          <p:cNvSpPr/>
          <p:nvPr/>
        </p:nvSpPr>
        <p:spPr>
          <a:xfrm>
            <a:off x="6264037" y="5784594"/>
            <a:ext cx="2246565" cy="338554"/>
          </a:xfrm>
          <a:prstGeom prst="rect">
            <a:avLst/>
          </a:prstGeom>
        </p:spPr>
        <p:txBody>
          <a:bodyPr wrap="square">
            <a:spAutoFit/>
          </a:bodyPr>
          <a:lstStyle/>
          <a:p>
            <a:pPr lvl="0" algn="r"/>
            <a:r>
              <a:rPr lang="en-US" sz="800"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Source: </a:t>
            </a:r>
            <a:r>
              <a:rPr lang="en-US" sz="800" dirty="0">
                <a:latin typeface="Noto Sans" panose="020B0502040504020204" pitchFamily="34" charset="0"/>
                <a:ea typeface="Noto Sans" panose="020B0502040504020204" pitchFamily="34" charset="0"/>
                <a:cs typeface="Noto Sans" panose="020B0502040504020204" pitchFamily="34" charset="0"/>
                <a:sym typeface="Calibri"/>
              </a:rPr>
              <a:t>M</a:t>
            </a:r>
            <a:r>
              <a:rPr lang="en-US" sz="800" i="1" dirty="0">
                <a:latin typeface="Noto Sans" panose="020B0502040504020204" pitchFamily="34" charset="0"/>
                <a:ea typeface="Noto Sans" panose="020B0502040504020204" pitchFamily="34" charset="0"/>
                <a:cs typeface="Noto Sans" panose="020B0502040504020204" pitchFamily="34" charset="0"/>
                <a:sym typeface="Calibri"/>
              </a:rPr>
              <a:t>isbehaving: The Making of Behavioral Economics</a:t>
            </a:r>
            <a:r>
              <a:rPr lang="en-US" sz="800" dirty="0">
                <a:latin typeface="Noto Sans" panose="020B0502040504020204" pitchFamily="34" charset="0"/>
                <a:ea typeface="Noto Sans" panose="020B0502040504020204" pitchFamily="34" charset="0"/>
                <a:cs typeface="Noto Sans" panose="020B0502040504020204" pitchFamily="34" charset="0"/>
                <a:sym typeface="Calibri"/>
              </a:rPr>
              <a:t>, Richard H. Thaler</a:t>
            </a:r>
          </a:p>
        </p:txBody>
      </p:sp>
    </p:spTree>
    <p:extLst>
      <p:ext uri="{BB962C8B-B14F-4D97-AF65-F5344CB8AC3E}">
        <p14:creationId xmlns:p14="http://schemas.microsoft.com/office/powerpoint/2010/main" val="8748681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humbnail xmlns="0b5f8546-f232-423b-b5ab-b50858856574">
      <Url xsi:nil="true"/>
      <Description xsi:nil="true"/>
    </Thumbnail>
    <_ip_UnifiedCompliancePolicyProperties xmlns="http://schemas.microsoft.com/sharepoint/v3" xsi:nil="true"/>
    <_Flow_SignoffStatus xmlns="0b5f8546-f232-423b-b5ab-b50858856574" xsi:nil="true"/>
    <lcf76f155ced4ddcb4097134ff3c332f xmlns="0b5f8546-f232-423b-b5ab-b50858856574">
      <Terms xmlns="http://schemas.microsoft.com/office/infopath/2007/PartnerControls"/>
    </lcf76f155ced4ddcb4097134ff3c332f>
    <TaxCatchAll xmlns="2f80ae54-6d9f-4f2a-b7e8-58987361d6c8" xsi:nil="true"/>
    <Date xmlns="0b5f8546-f232-423b-b5ab-b5085885657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22" ma:contentTypeDescription="Create a new document." ma:contentTypeScope="" ma:versionID="c2c5e231c551a4ce5f7d2f00e450fd27">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c87d07295a7819e3d0d633290f2d2421"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element ref="ns2:MediaLengthInSeconds" minOccurs="0"/>
                <xsd:element ref="ns2:lcf76f155ced4ddcb4097134ff3c332f" minOccurs="0"/>
                <xsd:element ref="ns3:TaxCatchAll"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0e2632be-9afe-4413-97a4-1beac40da1be" ma:termSetId="09814cd3-568e-fe90-9814-8d621ff8fb84" ma:anchorId="fba54fb3-c3e1-fe81-a776-ca4b69148c4d" ma:open="true" ma:isKeyword="false">
      <xsd:complexType>
        <xsd:sequence>
          <xsd:element ref="pc:Terms" minOccurs="0" maxOccurs="1"/>
        </xsd:sequence>
      </xsd:complexType>
    </xsd:element>
    <xsd:element name="Date" ma:index="28"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85331066-9ac8-4d31-8790-2961f3c8780c}" ma:internalName="TaxCatchAll" ma:showField="CatchAllData" ma:web="2f80ae54-6d9f-4f2a-b7e8-58987361d6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0C73EA-0DE1-4E3B-8821-46AC2C67E61E}">
  <ds:schemaRefs>
    <ds:schemaRef ds:uri="http://schemas.microsoft.com/office/2006/metadata/properties"/>
    <ds:schemaRef ds:uri="http://schemas.microsoft.com/office/infopath/2007/PartnerControls"/>
    <ds:schemaRef ds:uri="http://schemas.microsoft.com/sharepoint/v3"/>
    <ds:schemaRef ds:uri="0b5f8546-f232-423b-b5ab-b50858856574"/>
    <ds:schemaRef ds:uri="2f80ae54-6d9f-4f2a-b7e8-58987361d6c8"/>
  </ds:schemaRefs>
</ds:datastoreItem>
</file>

<file path=customXml/itemProps2.xml><?xml version="1.0" encoding="utf-8"?>
<ds:datastoreItem xmlns:ds="http://schemas.openxmlformats.org/officeDocument/2006/customXml" ds:itemID="{DF8C1517-0DAB-4A21-AEB2-9654BCE4B1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b5f8546-f232-423b-b5ab-b50858856574"/>
    <ds:schemaRef ds:uri="2f80ae54-6d9f-4f2a-b7e8-58987361d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EED639-C877-4FBF-A044-6E89E1B285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2590</TotalTime>
  <Words>3779</Words>
  <Application>Microsoft Office PowerPoint</Application>
  <PresentationFormat>On-screen Show (4:3)</PresentationFormat>
  <Paragraphs>315</Paragraphs>
  <Slides>24</Slides>
  <Notes>24</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Loss Aversion</vt:lpstr>
      <vt:lpstr>PowerPoint Presentation</vt:lpstr>
      <vt:lpstr>Activity | Graphing Gains and Losses</vt:lpstr>
      <vt:lpstr>Kahneman and Tversky’s Value Function</vt:lpstr>
      <vt:lpstr>“But I Have Experiments”</vt:lpstr>
      <vt:lpstr>Take a Stand</vt:lpstr>
      <vt:lpstr>Imagine This…</vt:lpstr>
      <vt:lpstr>Basketball and Economics</vt:lpstr>
      <vt:lpstr>Ticket Lottery</vt:lpstr>
      <vt:lpstr>Endowment Effect</vt:lpstr>
      <vt:lpstr>The Mug Experiment</vt:lpstr>
      <vt:lpstr>Kahneman and Tversky’s Value Function</vt:lpstr>
      <vt:lpstr>Activity | Be the Economist</vt:lpstr>
      <vt:lpstr>An Indifference Map</vt:lpstr>
      <vt:lpstr>An Indifference Map</vt:lpstr>
      <vt:lpstr>Activity | Find the Connection</vt:lpstr>
      <vt:lpstr>Speculator</vt:lpstr>
      <vt:lpstr>Challenge | Behavioral Economics in Action</vt:lpstr>
      <vt:lpstr>Reflect | Behavioral Economics in Action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Laura Sobrado</cp:lastModifiedBy>
  <cp:revision>164</cp:revision>
  <dcterms:created xsi:type="dcterms:W3CDTF">2018-10-31T19:03:45Z</dcterms:created>
  <dcterms:modified xsi:type="dcterms:W3CDTF">2023-02-21T14:44:17Z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