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60" r:id="rId1"/>
  </p:sldMasterIdLst>
  <p:notesMasterIdLst>
    <p:notesMasterId r:id="rId29"/>
  </p:notesMasterIdLst>
  <p:handoutMasterIdLst>
    <p:handoutMasterId r:id="rId30"/>
  </p:handoutMasterIdLst>
  <p:sldIdLst>
    <p:sldId id="256" r:id="rId2"/>
    <p:sldId id="260" r:id="rId3"/>
    <p:sldId id="310" r:id="rId4"/>
    <p:sldId id="311" r:id="rId5"/>
    <p:sldId id="312" r:id="rId6"/>
    <p:sldId id="313" r:id="rId7"/>
    <p:sldId id="314" r:id="rId8"/>
    <p:sldId id="315" r:id="rId9"/>
    <p:sldId id="316" r:id="rId10"/>
    <p:sldId id="317" r:id="rId11"/>
    <p:sldId id="319" r:id="rId12"/>
    <p:sldId id="318" r:id="rId13"/>
    <p:sldId id="320" r:id="rId14"/>
    <p:sldId id="321" r:id="rId15"/>
    <p:sldId id="322" r:id="rId16"/>
    <p:sldId id="323" r:id="rId17"/>
    <p:sldId id="324" r:id="rId18"/>
    <p:sldId id="325" r:id="rId19"/>
    <p:sldId id="334" r:id="rId20"/>
    <p:sldId id="326" r:id="rId21"/>
    <p:sldId id="327" r:id="rId22"/>
    <p:sldId id="328" r:id="rId23"/>
    <p:sldId id="329" r:id="rId24"/>
    <p:sldId id="330" r:id="rId25"/>
    <p:sldId id="331" r:id="rId26"/>
    <p:sldId id="332" r:id="rId27"/>
    <p:sldId id="333" r:id="rId28"/>
  </p:sldIdLst>
  <p:sldSz cx="9144000" cy="6858000" type="screen4x3"/>
  <p:notesSz cx="9144000" cy="6858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DIN Pro Regular" panose="02000503040000020003" pitchFamily="2" charset="0"/>
      <p:regular r:id="rId37"/>
      <p:bold r:id="rId38"/>
      <p:italic r:id="rId39"/>
      <p:boldItalic r:id="rId40"/>
    </p:embeddedFont>
    <p:embeddedFont>
      <p:font typeface="Noto Sans" panose="020B0502040504020204" pitchFamily="34" charset="0"/>
      <p:regular r:id="rId41"/>
      <p:bold r:id="rId42"/>
      <p:italic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7"/>
    <a:srgbClr val="004CA8"/>
    <a:srgbClr val="000000"/>
    <a:srgbClr val="84DBEF"/>
    <a:srgbClr val="0099CC"/>
    <a:srgbClr val="FFC41D"/>
    <a:srgbClr val="27C6B3"/>
    <a:srgbClr val="F28A0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7"/>
    <p:restoredTop sz="89915"/>
  </p:normalViewPr>
  <p:slideViewPr>
    <p:cSldViewPr snapToGrid="0" snapToObjects="1">
      <p:cViewPr varScale="1">
        <p:scale>
          <a:sx n="109" d="100"/>
          <a:sy n="109" d="100"/>
        </p:scale>
        <p:origin x="2696" y="192"/>
      </p:cViewPr>
      <p:guideLst/>
    </p:cSldViewPr>
  </p:slideViewPr>
  <p:notesTextViewPr>
    <p:cViewPr>
      <p:scale>
        <a:sx n="1" d="1"/>
        <a:sy n="1" d="1"/>
      </p:scale>
      <p:origin x="0" y="0"/>
    </p:cViewPr>
  </p:notesTextViewPr>
  <p:notesViewPr>
    <p:cSldViewPr snapToGrid="0" snapToObjects="1">
      <p:cViewPr varScale="1">
        <p:scale>
          <a:sx n="188" d="100"/>
          <a:sy n="188" d="100"/>
        </p:scale>
        <p:origin x="184" y="9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obrado" userId="3cf73e4b-540d-44d9-8acf-004bf3789710" providerId="ADAL" clId="{46EA816C-FF04-1A48-93E9-2A72D69B23C0}"/>
    <pc:docChg chg="modSld">
      <pc:chgData name="Laura Sobrado" userId="3cf73e4b-540d-44d9-8acf-004bf3789710" providerId="ADAL" clId="{46EA816C-FF04-1A48-93E9-2A72D69B23C0}" dt="2021-11-05T21:35:44.437" v="6" actId="20577"/>
      <pc:docMkLst>
        <pc:docMk/>
      </pc:docMkLst>
      <pc:sldChg chg="modSp mod">
        <pc:chgData name="Laura Sobrado" userId="3cf73e4b-540d-44d9-8acf-004bf3789710" providerId="ADAL" clId="{46EA816C-FF04-1A48-93E9-2A72D69B23C0}" dt="2021-11-05T21:35:44.437" v="6" actId="20577"/>
        <pc:sldMkLst>
          <pc:docMk/>
          <pc:sldMk cId="1087236529" sldId="334"/>
        </pc:sldMkLst>
        <pc:spChg chg="mod">
          <ac:chgData name="Laura Sobrado" userId="3cf73e4b-540d-44d9-8acf-004bf3789710" providerId="ADAL" clId="{46EA816C-FF04-1A48-93E9-2A72D69B23C0}" dt="2021-11-05T21:35:44.437" v="6" actId="20577"/>
          <ac:spMkLst>
            <pc:docMk/>
            <pc:sldMk cId="1087236529" sldId="334"/>
            <ac:spMk id="10" creationId="{44E85B2A-C28F-0C4B-AB9F-5BC451EFB071}"/>
          </ac:spMkLst>
        </pc:spChg>
      </pc:sldChg>
    </pc:docChg>
  </pc:docChgLst>
  <pc:docChgLst>
    <pc:chgData name="Laura Sobrado" userId="3cf73e4b-540d-44d9-8acf-004bf3789710" providerId="ADAL" clId="{94C01964-3C7D-F94E-A607-6986C05C22ED}"/>
    <pc:docChg chg="custSel modMainMaster">
      <pc:chgData name="Laura Sobrado" userId="3cf73e4b-540d-44d9-8acf-004bf3789710" providerId="ADAL" clId="{94C01964-3C7D-F94E-A607-6986C05C22ED}" dt="2020-11-06T22:17:33.796" v="11"/>
      <pc:docMkLst>
        <pc:docMk/>
      </pc:docMkLst>
      <pc:sldMasterChg chg="modSldLayout">
        <pc:chgData name="Laura Sobrado" userId="3cf73e4b-540d-44d9-8acf-004bf3789710" providerId="ADAL" clId="{94C01964-3C7D-F94E-A607-6986C05C22ED}" dt="2020-11-06T22:17:33.796" v="11"/>
        <pc:sldMasterMkLst>
          <pc:docMk/>
          <pc:sldMasterMk cId="2644997977" sldId="2147483660"/>
        </pc:sldMasterMkLst>
        <pc:sldLayoutChg chg="addSp delSp modSp mod">
          <pc:chgData name="Laura Sobrado" userId="3cf73e4b-540d-44d9-8acf-004bf3789710" providerId="ADAL" clId="{94C01964-3C7D-F94E-A607-6986C05C22ED}" dt="2020-11-06T22:14:07.895" v="1"/>
          <pc:sldLayoutMkLst>
            <pc:docMk/>
            <pc:sldMasterMk cId="2644997977" sldId="2147483660"/>
            <pc:sldLayoutMk cId="4033851739" sldId="2147483661"/>
          </pc:sldLayoutMkLst>
          <pc:picChg chg="del">
            <ac:chgData name="Laura Sobrado" userId="3cf73e4b-540d-44d9-8acf-004bf3789710" providerId="ADAL" clId="{94C01964-3C7D-F94E-A607-6986C05C22ED}" dt="2020-11-06T22:14:07.346" v="0" actId="478"/>
            <ac:picMkLst>
              <pc:docMk/>
              <pc:sldMasterMk cId="2644997977" sldId="2147483660"/>
              <pc:sldLayoutMk cId="4033851739" sldId="2147483661"/>
              <ac:picMk id="6" creationId="{A4D14E2C-E622-C344-9088-15167125C12A}"/>
            </ac:picMkLst>
          </pc:picChg>
          <pc:picChg chg="add mod">
            <ac:chgData name="Laura Sobrado" userId="3cf73e4b-540d-44d9-8acf-004bf3789710" providerId="ADAL" clId="{94C01964-3C7D-F94E-A607-6986C05C22ED}" dt="2020-11-06T22:14:07.895" v="1"/>
            <ac:picMkLst>
              <pc:docMk/>
              <pc:sldMasterMk cId="2644997977" sldId="2147483660"/>
              <pc:sldLayoutMk cId="4033851739" sldId="2147483661"/>
              <ac:picMk id="11" creationId="{274AF00E-1D54-6A42-9B52-80446116B39C}"/>
            </ac:picMkLst>
          </pc:picChg>
        </pc:sldLayoutChg>
        <pc:sldLayoutChg chg="addSp delSp modSp mod">
          <pc:chgData name="Laura Sobrado" userId="3cf73e4b-540d-44d9-8acf-004bf3789710" providerId="ADAL" clId="{94C01964-3C7D-F94E-A607-6986C05C22ED}" dt="2020-11-06T22:17:27.079" v="6"/>
          <pc:sldLayoutMkLst>
            <pc:docMk/>
            <pc:sldMasterMk cId="2644997977" sldId="2147483660"/>
            <pc:sldLayoutMk cId="148536311" sldId="2147483672"/>
          </pc:sldLayoutMkLst>
          <pc:spChg chg="del">
            <ac:chgData name="Laura Sobrado" userId="3cf73e4b-540d-44d9-8acf-004bf3789710" providerId="ADAL" clId="{94C01964-3C7D-F94E-A607-6986C05C22ED}" dt="2020-11-06T22:17:26.095" v="5" actId="478"/>
            <ac:spMkLst>
              <pc:docMk/>
              <pc:sldMasterMk cId="2644997977" sldId="2147483660"/>
              <pc:sldLayoutMk cId="148536311" sldId="2147483672"/>
              <ac:spMk id="13" creationId="{5971DC23-B233-5942-BA0A-2463358E13F4}"/>
            </ac:spMkLst>
          </pc:spChg>
          <pc:spChg chg="add mod">
            <ac:chgData name="Laura Sobrado" userId="3cf73e4b-540d-44d9-8acf-004bf3789710" providerId="ADAL" clId="{94C01964-3C7D-F94E-A607-6986C05C22ED}" dt="2020-11-06T22:17:27.079" v="6"/>
            <ac:spMkLst>
              <pc:docMk/>
              <pc:sldMasterMk cId="2644997977" sldId="2147483660"/>
              <pc:sldLayoutMk cId="148536311" sldId="2147483672"/>
              <ac:spMk id="19" creationId="{A571876A-2CC5-7C49-BC0D-5D851C546596}"/>
            </ac:spMkLst>
          </pc:spChg>
          <pc:picChg chg="del">
            <ac:chgData name="Laura Sobrado" userId="3cf73e4b-540d-44d9-8acf-004bf3789710" providerId="ADAL" clId="{94C01964-3C7D-F94E-A607-6986C05C22ED}" dt="2020-11-06T22:17:24.822" v="4" actId="478"/>
            <ac:picMkLst>
              <pc:docMk/>
              <pc:sldMasterMk cId="2644997977" sldId="2147483660"/>
              <pc:sldLayoutMk cId="148536311" sldId="2147483672"/>
              <ac:picMk id="9" creationId="{D919E3B5-B29C-B745-845F-57177279C546}"/>
            </ac:picMkLst>
          </pc:picChg>
          <pc:picChg chg="add mod">
            <ac:chgData name="Laura Sobrado" userId="3cf73e4b-540d-44d9-8acf-004bf3789710" providerId="ADAL" clId="{94C01964-3C7D-F94E-A607-6986C05C22ED}" dt="2020-11-06T22:17:27.079" v="6"/>
            <ac:picMkLst>
              <pc:docMk/>
              <pc:sldMasterMk cId="2644997977" sldId="2147483660"/>
              <pc:sldLayoutMk cId="148536311" sldId="2147483672"/>
              <ac:picMk id="16" creationId="{C340FFBF-C188-C24D-A184-9EA2F1D21ECC}"/>
            </ac:picMkLst>
          </pc:picChg>
          <pc:picChg chg="del">
            <ac:chgData name="Laura Sobrado" userId="3cf73e4b-540d-44d9-8acf-004bf3789710" providerId="ADAL" clId="{94C01964-3C7D-F94E-A607-6986C05C22ED}" dt="2020-11-06T22:17:22.721" v="2" actId="478"/>
            <ac:picMkLst>
              <pc:docMk/>
              <pc:sldMasterMk cId="2644997977" sldId="2147483660"/>
              <pc:sldLayoutMk cId="148536311" sldId="2147483672"/>
              <ac:picMk id="17" creationId="{3ECFE94B-B4E8-4843-BBCC-ABA3321F52BC}"/>
            </ac:picMkLst>
          </pc:picChg>
          <pc:picChg chg="add mod">
            <ac:chgData name="Laura Sobrado" userId="3cf73e4b-540d-44d9-8acf-004bf3789710" providerId="ADAL" clId="{94C01964-3C7D-F94E-A607-6986C05C22ED}" dt="2020-11-06T22:17:27.079" v="6"/>
            <ac:picMkLst>
              <pc:docMk/>
              <pc:sldMasterMk cId="2644997977" sldId="2147483660"/>
              <pc:sldLayoutMk cId="148536311" sldId="2147483672"/>
              <ac:picMk id="20" creationId="{472A16D0-D7F1-1E4A-80B2-01833A08AA58}"/>
            </ac:picMkLst>
          </pc:picChg>
          <pc:cxnChg chg="del">
            <ac:chgData name="Laura Sobrado" userId="3cf73e4b-540d-44d9-8acf-004bf3789710" providerId="ADAL" clId="{94C01964-3C7D-F94E-A607-6986C05C22ED}" dt="2020-11-06T22:17:24.329" v="3" actId="478"/>
            <ac:cxnSpMkLst>
              <pc:docMk/>
              <pc:sldMasterMk cId="2644997977" sldId="2147483660"/>
              <pc:sldLayoutMk cId="148536311" sldId="2147483672"/>
              <ac:cxnSpMk id="8" creationId="{05DE3D4F-9E53-A941-8D0D-E51E3F93690C}"/>
            </ac:cxnSpMkLst>
          </pc:cxnChg>
          <pc:cxnChg chg="add mod">
            <ac:chgData name="Laura Sobrado" userId="3cf73e4b-540d-44d9-8acf-004bf3789710" providerId="ADAL" clId="{94C01964-3C7D-F94E-A607-6986C05C22ED}" dt="2020-11-06T22:17:27.079" v="6"/>
            <ac:cxnSpMkLst>
              <pc:docMk/>
              <pc:sldMasterMk cId="2644997977" sldId="2147483660"/>
              <pc:sldLayoutMk cId="148536311" sldId="2147483672"/>
              <ac:cxnSpMk id="14" creationId="{682B9576-8EF9-6D4F-981A-B10B52E74717}"/>
            </ac:cxnSpMkLst>
          </pc:cxnChg>
        </pc:sldLayoutChg>
        <pc:sldLayoutChg chg="addSp delSp modSp mod">
          <pc:chgData name="Laura Sobrado" userId="3cf73e4b-540d-44d9-8acf-004bf3789710" providerId="ADAL" clId="{94C01964-3C7D-F94E-A607-6986C05C22ED}" dt="2020-11-06T22:17:33.796" v="11"/>
          <pc:sldLayoutMkLst>
            <pc:docMk/>
            <pc:sldMasterMk cId="2644997977" sldId="2147483660"/>
            <pc:sldLayoutMk cId="51319203" sldId="2147483674"/>
          </pc:sldLayoutMkLst>
          <pc:spChg chg="add mod">
            <ac:chgData name="Laura Sobrado" userId="3cf73e4b-540d-44d9-8acf-004bf3789710" providerId="ADAL" clId="{94C01964-3C7D-F94E-A607-6986C05C22ED}" dt="2020-11-06T22:17:33.796" v="11"/>
            <ac:spMkLst>
              <pc:docMk/>
              <pc:sldMasterMk cId="2644997977" sldId="2147483660"/>
              <pc:sldLayoutMk cId="51319203" sldId="2147483674"/>
              <ac:spMk id="13" creationId="{138C1D7C-9A21-174A-BC02-A249020BAD08}"/>
            </ac:spMkLst>
          </pc:spChg>
          <pc:spChg chg="del">
            <ac:chgData name="Laura Sobrado" userId="3cf73e4b-540d-44d9-8acf-004bf3789710" providerId="ADAL" clId="{94C01964-3C7D-F94E-A607-6986C05C22ED}" dt="2020-11-06T22:17:32.812" v="10" actId="478"/>
            <ac:spMkLst>
              <pc:docMk/>
              <pc:sldMasterMk cId="2644997977" sldId="2147483660"/>
              <pc:sldLayoutMk cId="51319203" sldId="2147483674"/>
              <ac:spMk id="23" creationId="{6B4AAB23-7A59-5541-991D-63078680A066}"/>
            </ac:spMkLst>
          </pc:spChg>
          <pc:picChg chg="add mod">
            <ac:chgData name="Laura Sobrado" userId="3cf73e4b-540d-44d9-8acf-004bf3789710" providerId="ADAL" clId="{94C01964-3C7D-F94E-A607-6986C05C22ED}" dt="2020-11-06T22:17:33.796" v="11"/>
            <ac:picMkLst>
              <pc:docMk/>
              <pc:sldMasterMk cId="2644997977" sldId="2147483660"/>
              <pc:sldLayoutMk cId="51319203" sldId="2147483674"/>
              <ac:picMk id="12" creationId="{7F785C6B-5FD1-5B4D-8320-BE2522E14AFD}"/>
            </ac:picMkLst>
          </pc:picChg>
          <pc:picChg chg="add mod">
            <ac:chgData name="Laura Sobrado" userId="3cf73e4b-540d-44d9-8acf-004bf3789710" providerId="ADAL" clId="{94C01964-3C7D-F94E-A607-6986C05C22ED}" dt="2020-11-06T22:17:33.796" v="11"/>
            <ac:picMkLst>
              <pc:docMk/>
              <pc:sldMasterMk cId="2644997977" sldId="2147483660"/>
              <pc:sldLayoutMk cId="51319203" sldId="2147483674"/>
              <ac:picMk id="14" creationId="{ECA3CD35-627B-464A-A824-3E2A420BABED}"/>
            </ac:picMkLst>
          </pc:picChg>
          <pc:picChg chg="del">
            <ac:chgData name="Laura Sobrado" userId="3cf73e4b-540d-44d9-8acf-004bf3789710" providerId="ADAL" clId="{94C01964-3C7D-F94E-A607-6986C05C22ED}" dt="2020-11-06T22:17:31.709" v="9" actId="478"/>
            <ac:picMkLst>
              <pc:docMk/>
              <pc:sldMasterMk cId="2644997977" sldId="2147483660"/>
              <pc:sldLayoutMk cId="51319203" sldId="2147483674"/>
              <ac:picMk id="20" creationId="{CDBC9F58-9793-1041-B804-B09310B3B496}"/>
            </ac:picMkLst>
          </pc:picChg>
          <pc:picChg chg="del">
            <ac:chgData name="Laura Sobrado" userId="3cf73e4b-540d-44d9-8acf-004bf3789710" providerId="ADAL" clId="{94C01964-3C7D-F94E-A607-6986C05C22ED}" dt="2020-11-06T22:17:30.271" v="7" actId="478"/>
            <ac:picMkLst>
              <pc:docMk/>
              <pc:sldMasterMk cId="2644997977" sldId="2147483660"/>
              <pc:sldLayoutMk cId="51319203" sldId="2147483674"/>
              <ac:picMk id="21" creationId="{05FAA827-DB97-8D40-B0C0-13B62E375407}"/>
            </ac:picMkLst>
          </pc:picChg>
          <pc:cxnChg chg="add mod">
            <ac:chgData name="Laura Sobrado" userId="3cf73e4b-540d-44d9-8acf-004bf3789710" providerId="ADAL" clId="{94C01964-3C7D-F94E-A607-6986C05C22ED}" dt="2020-11-06T22:17:33.796" v="11"/>
            <ac:cxnSpMkLst>
              <pc:docMk/>
              <pc:sldMasterMk cId="2644997977" sldId="2147483660"/>
              <pc:sldLayoutMk cId="51319203" sldId="2147483674"/>
              <ac:cxnSpMk id="11" creationId="{2D202D75-D9A8-0843-9C91-E888A7B6B22B}"/>
            </ac:cxnSpMkLst>
          </pc:cxnChg>
          <pc:cxnChg chg="del">
            <ac:chgData name="Laura Sobrado" userId="3cf73e4b-540d-44d9-8acf-004bf3789710" providerId="ADAL" clId="{94C01964-3C7D-F94E-A607-6986C05C22ED}" dt="2020-11-06T22:17:31.283" v="8" actId="478"/>
            <ac:cxnSpMkLst>
              <pc:docMk/>
              <pc:sldMasterMk cId="2644997977" sldId="2147483660"/>
              <pc:sldLayoutMk cId="51319203" sldId="2147483674"/>
              <ac:cxnSpMk id="18" creationId="{5D0F1AB3-EDDC-EE40-B01B-F5A7B67218E2}"/>
            </ac:cxnSpMkLst>
          </pc:cxn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C5764-F815-2342-861B-B09B93A65C1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B0E71C-DCCB-4748-8D52-A59423B8EB8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28BCC81-8206-5143-88B4-6B9453EDE52F}" type="datetimeFigureOut">
              <a:rPr lang="en-US" smtClean="0"/>
              <a:t>11/5/21</a:t>
            </a:fld>
            <a:endParaRPr lang="en-US"/>
          </a:p>
        </p:txBody>
      </p:sp>
      <p:sp>
        <p:nvSpPr>
          <p:cNvPr id="4" name="Footer Placeholder 3">
            <a:extLst>
              <a:ext uri="{FF2B5EF4-FFF2-40B4-BE49-F238E27FC236}">
                <a16:creationId xmlns:a16="http://schemas.microsoft.com/office/drawing/2014/main" id="{39E1480D-DBD5-6F44-A708-55CEA55F0D6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2C570A-7646-EF47-92DE-33F52A698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34FAAFC-68A8-7746-BA57-8D85FA3B7A04}" type="slidenum">
              <a:rPr lang="en-US" smtClean="0"/>
              <a:t>‹#›</a:t>
            </a:fld>
            <a:endParaRPr lang="en-US"/>
          </a:p>
        </p:txBody>
      </p:sp>
    </p:spTree>
    <p:extLst>
      <p:ext uri="{BB962C8B-B14F-4D97-AF65-F5344CB8AC3E}">
        <p14:creationId xmlns:p14="http://schemas.microsoft.com/office/powerpoint/2010/main" val="2830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52AFB09-CA9F-A846-BA92-FB9C6FFBAE5F}" type="datetimeFigureOut">
              <a:rPr lang="en-US" smtClean="0"/>
              <a:t>11/5/21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sb.stanford.edu/insights/how-polls-influence-behavio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17558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Challenge students to consider how herding could influence the stock market or investors.</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share several examples of herding impacting investors.</a:t>
            </a:r>
          </a:p>
          <a:p>
            <a:pPr marL="457200" lvl="0" indent="-298450" algn="l" rtl="0">
              <a:lnSpc>
                <a:spcPct val="115000"/>
              </a:lnSpc>
              <a:spcBef>
                <a:spcPts val="0"/>
              </a:spcBef>
              <a:spcAft>
                <a:spcPts val="0"/>
              </a:spcAft>
              <a:buClr>
                <a:schemeClr val="dk1"/>
              </a:buClr>
              <a:buSzPts val="1100"/>
              <a:buChar char="●"/>
            </a:pPr>
            <a:r>
              <a:rPr lang="en-US" sz="1200" dirty="0"/>
              <a:t>Let students know that the final example is a common investment called a pump and dump scam</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95104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Of the remaining experiments, find out which ones students believe are examples of decision paralysis.</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share both answers.</a:t>
            </a:r>
          </a:p>
          <a:p>
            <a:pPr marL="457200" lvl="0" indent="-298450" algn="l" rtl="0">
              <a:lnSpc>
                <a:spcPct val="115000"/>
              </a:lnSpc>
              <a:spcBef>
                <a:spcPts val="0"/>
              </a:spcBef>
              <a:spcAft>
                <a:spcPts val="0"/>
              </a:spcAft>
              <a:buClr>
                <a:schemeClr val="dk1"/>
              </a:buClr>
              <a:buSzPts val="1100"/>
              <a:buFont typeface="Calibri"/>
              <a:buChar char="●"/>
            </a:pPr>
            <a:r>
              <a:rPr lang="en-US" sz="1200" dirty="0"/>
              <a:t>Share with students that economists generally favor giving people choices. However, at some point too many choices become problematic. Ask students at what point they think there are too many choices.</a:t>
            </a:r>
          </a:p>
          <a:p>
            <a:pPr marL="457200" lvl="0" indent="-298450" algn="l" rtl="0">
              <a:lnSpc>
                <a:spcPct val="115000"/>
              </a:lnSpc>
              <a:spcBef>
                <a:spcPts val="0"/>
              </a:spcBef>
              <a:spcAft>
                <a:spcPts val="0"/>
              </a:spcAft>
              <a:buClr>
                <a:schemeClr val="dk1"/>
              </a:buClr>
              <a:buSzPts val="1100"/>
              <a:buFont typeface="Calibri"/>
              <a:buChar char="●"/>
            </a:pPr>
            <a:r>
              <a:rPr lang="en-US" sz="1200" dirty="0"/>
              <a:t>Challenge students to give examples of times they have been overwhelmed by the number of choices. Did they make a choice? Was it harder? If students struggle to think of an example, ask if they have ever been to a restaurant with a really long menu. Does having more choices make it easier or harder for them to choose?</a:t>
            </a: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173020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0" lvl="0" indent="0" algn="l" rtl="0">
              <a:spcBef>
                <a:spcPts val="0"/>
              </a:spcBef>
              <a:spcAft>
                <a:spcPts val="0"/>
              </a:spcAft>
              <a:buNone/>
            </a:pPr>
            <a:endParaRPr lang="en-US" sz="1200" dirty="0"/>
          </a:p>
          <a:p>
            <a:pPr marL="457200" lvl="0" indent="-298450" algn="l" rtl="0">
              <a:lnSpc>
                <a:spcPct val="115000"/>
              </a:lnSpc>
              <a:spcBef>
                <a:spcPts val="1200"/>
              </a:spcBef>
              <a:spcAft>
                <a:spcPts val="0"/>
              </a:spcAft>
              <a:buClr>
                <a:schemeClr val="dk1"/>
              </a:buClr>
              <a:buSzPts val="1100"/>
              <a:buFont typeface="Calibri"/>
              <a:buChar char="●"/>
            </a:pPr>
            <a:r>
              <a:rPr lang="en-US" sz="1200" dirty="0"/>
              <a:t>Show the students the video and stop it at 1:46.</a:t>
            </a:r>
          </a:p>
          <a:p>
            <a:pPr marL="457200" lvl="0" indent="-298450" algn="l" rtl="0">
              <a:lnSpc>
                <a:spcPct val="115000"/>
              </a:lnSpc>
              <a:spcBef>
                <a:spcPts val="0"/>
              </a:spcBef>
              <a:spcAft>
                <a:spcPts val="0"/>
              </a:spcAft>
              <a:buClr>
                <a:schemeClr val="dk1"/>
              </a:buClr>
              <a:buSzPts val="1100"/>
              <a:buFont typeface="Calibri"/>
              <a:buChar char="●"/>
            </a:pPr>
            <a:r>
              <a:rPr lang="en-US" sz="1200" dirty="0"/>
              <a:t>Point out that this person is conducting a version of the 2-4-6 experiment which was developed many years ago by a man named Peter </a:t>
            </a:r>
            <a:r>
              <a:rPr lang="en-US" sz="1200" dirty="0" err="1"/>
              <a:t>Wason</a:t>
            </a:r>
            <a:r>
              <a:rPr lang="en-US" sz="1200" dirty="0"/>
              <a:t>.</a:t>
            </a:r>
          </a:p>
          <a:p>
            <a:pPr marL="457200" lvl="0" indent="-298450" algn="l" rtl="0">
              <a:lnSpc>
                <a:spcPct val="115000"/>
              </a:lnSpc>
              <a:spcBef>
                <a:spcPts val="0"/>
              </a:spcBef>
              <a:spcAft>
                <a:spcPts val="0"/>
              </a:spcAft>
              <a:buClr>
                <a:schemeClr val="dk1"/>
              </a:buClr>
              <a:buSzPts val="1100"/>
              <a:buChar char="●"/>
            </a:pPr>
            <a:r>
              <a:rPr lang="en-US" sz="1200" dirty="0"/>
              <a:t>Ask students if the participants in the experiment behaved as they would have if they had been asked the question. Point out that participants continued to guess similar patterns as opposed to trying to disprove the one they had already guessed.</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57506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Inform students that the same person, Peter </a:t>
            </a:r>
            <a:r>
              <a:rPr lang="en-US" sz="1200" dirty="0" err="1"/>
              <a:t>Wason</a:t>
            </a:r>
            <a:r>
              <a:rPr lang="en-US" sz="1200" dirty="0"/>
              <a:t>, developed several other experiments including one called the Four Card Test.</a:t>
            </a:r>
          </a:p>
          <a:p>
            <a:pPr marL="457200" lvl="0" indent="-298450" algn="l" rtl="0">
              <a:lnSpc>
                <a:spcPct val="115000"/>
              </a:lnSpc>
              <a:spcBef>
                <a:spcPts val="0"/>
              </a:spcBef>
              <a:spcAft>
                <a:spcPts val="0"/>
              </a:spcAft>
              <a:buClr>
                <a:schemeClr val="dk1"/>
              </a:buClr>
              <a:buSzPts val="1100"/>
              <a:buFont typeface="Calibri"/>
              <a:buChar char="●"/>
            </a:pPr>
            <a:r>
              <a:rPr lang="en-US" sz="1200" dirty="0"/>
              <a:t>Invite students to read the problem and answer the question on their own. Then, direct students to compare answers with a partner.</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reveal the correct answer.</a:t>
            </a:r>
          </a:p>
          <a:p>
            <a:pPr marL="457200" lvl="0" indent="-298450" algn="l" rtl="0">
              <a:lnSpc>
                <a:spcPct val="115000"/>
              </a:lnSpc>
              <a:spcBef>
                <a:spcPts val="0"/>
              </a:spcBef>
              <a:spcAft>
                <a:spcPts val="0"/>
              </a:spcAft>
              <a:buClr>
                <a:schemeClr val="dk1"/>
              </a:buClr>
              <a:buSzPts val="1100"/>
              <a:buFont typeface="Calibri"/>
              <a:buChar char="●"/>
            </a:pPr>
            <a:r>
              <a:rPr lang="en-US" sz="1200" dirty="0"/>
              <a:t>Explain the answer. The only way to disprove an "if X, then Y" statement ("if there is a vowel on one side, then there is an even number on the other") is by finding an instance of "X and not Y" ("there is a vowel on one side and an odd number on the other"). The cards with the D and 4 are irrelevant, because neither can show a vowel and odd number combination.</a:t>
            </a:r>
          </a:p>
          <a:p>
            <a:pPr marL="0" lvl="0" indent="0" algn="l" rtl="0">
              <a:lnSpc>
                <a:spcPct val="115000"/>
              </a:lnSpc>
              <a:spcBef>
                <a:spcPts val="1200"/>
              </a:spcBef>
              <a:spcAft>
                <a:spcPts val="0"/>
              </a:spcAft>
              <a:buNone/>
            </a:pPr>
            <a:r>
              <a:rPr lang="en-US" sz="1200" dirty="0"/>
              <a:t>Share that in an experiment</a:t>
            </a:r>
            <a:r>
              <a:rPr lang="en-US" sz="2000" baseline="30000" dirty="0"/>
              <a:t>[1]</a:t>
            </a:r>
            <a:r>
              <a:rPr lang="en-US" sz="1200" dirty="0"/>
              <a:t> by </a:t>
            </a:r>
            <a:r>
              <a:rPr lang="en-US" sz="1200" dirty="0" err="1"/>
              <a:t>Wason</a:t>
            </a:r>
            <a:r>
              <a:rPr lang="en-US" sz="1200" dirty="0"/>
              <a:t> and a colleague, nearly half of the people studied chose A and 4. The next most popular answer was A by itself.  In other words, most people chose cards that would confirm the statement rather than disproving it</a:t>
            </a:r>
          </a:p>
          <a:p>
            <a:pPr marL="457200" lvl="0" indent="-228600" algn="l" rtl="0">
              <a:lnSpc>
                <a:spcPct val="115000"/>
              </a:lnSpc>
              <a:spcBef>
                <a:spcPts val="0"/>
              </a:spcBef>
              <a:spcAft>
                <a:spcPts val="0"/>
              </a:spcAft>
              <a:buNone/>
            </a:pPr>
            <a:endParaRPr lang="en-US" sz="1200" dirty="0">
              <a:latin typeface="Arial"/>
              <a:ea typeface="Arial"/>
              <a:cs typeface="Arial"/>
              <a:sym typeface="Arial"/>
            </a:endParaRPr>
          </a:p>
          <a:p>
            <a:pPr marL="457200" lvl="0" indent="-228600" algn="l" rtl="0">
              <a:lnSpc>
                <a:spcPct val="115000"/>
              </a:lnSpc>
              <a:spcBef>
                <a:spcPts val="0"/>
              </a:spcBef>
              <a:spcAft>
                <a:spcPts val="0"/>
              </a:spcAft>
              <a:buNone/>
            </a:pPr>
            <a:endParaRPr lang="en-US" sz="1200" dirty="0">
              <a:latin typeface="Arial"/>
              <a:ea typeface="Arial"/>
              <a:cs typeface="Arial"/>
              <a:sym typeface="Arial"/>
            </a:endParaRPr>
          </a:p>
          <a:p>
            <a:pPr marL="0" lvl="0" indent="0" algn="l" rtl="0">
              <a:lnSpc>
                <a:spcPct val="115000"/>
              </a:lnSpc>
              <a:spcBef>
                <a:spcPts val="0"/>
              </a:spcBef>
              <a:spcAft>
                <a:spcPts val="0"/>
              </a:spcAft>
              <a:buNone/>
            </a:pPr>
            <a:r>
              <a:rPr lang="en-US" sz="2000" baseline="30000" dirty="0"/>
              <a:t>[1]</a:t>
            </a:r>
            <a:r>
              <a:rPr lang="en-US" sz="900" dirty="0"/>
              <a:t> </a:t>
            </a:r>
            <a:r>
              <a:rPr lang="en-US" sz="900" dirty="0" err="1"/>
              <a:t>Wason</a:t>
            </a:r>
            <a:r>
              <a:rPr lang="en-US" sz="900" dirty="0"/>
              <a:t>, P. C., &amp; Johnson-Laird, P. N. (1972). </a:t>
            </a:r>
            <a:r>
              <a:rPr lang="en-US" sz="900" i="1" dirty="0"/>
              <a:t>Psychology of Reasoning: Structure and Content.</a:t>
            </a:r>
            <a:r>
              <a:rPr lang="en-US" sz="900" dirty="0"/>
              <a:t> Cambridge, MA: Harvard University Press.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16874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Tell students that the tendency to seek out confirming evidence is known as a "confirmation bias” — a phrase coined by </a:t>
            </a:r>
            <a:r>
              <a:rPr lang="en-US" sz="1200" dirty="0" err="1"/>
              <a:t>Wason</a:t>
            </a:r>
            <a:r>
              <a:rPr lang="en-US" sz="1200" dirty="0"/>
              <a:t>.</a:t>
            </a:r>
          </a:p>
          <a:p>
            <a:pPr marL="457200" lvl="0" indent="-298450" algn="l" rtl="0">
              <a:lnSpc>
                <a:spcPct val="115000"/>
              </a:lnSpc>
              <a:spcBef>
                <a:spcPts val="0"/>
              </a:spcBef>
              <a:spcAft>
                <a:spcPts val="0"/>
              </a:spcAft>
              <a:buClr>
                <a:schemeClr val="dk1"/>
              </a:buClr>
              <a:buSzPts val="1100"/>
              <a:buFont typeface="Calibri"/>
              <a:buChar char="●"/>
            </a:pPr>
            <a:r>
              <a:rPr lang="en-US" sz="1200" dirty="0"/>
              <a:t>Challenge students to explain how the second experiment could be used to prove confirmation bias. (The students in the experiment who agree with capital punishment  rated the study that says it helps deter criminals more than the other one and vice versa).</a:t>
            </a:r>
          </a:p>
          <a:p>
            <a:pPr marL="457200" lvl="0" indent="-298450" algn="l" rtl="0">
              <a:lnSpc>
                <a:spcPct val="115000"/>
              </a:lnSpc>
              <a:spcBef>
                <a:spcPts val="0"/>
              </a:spcBef>
              <a:spcAft>
                <a:spcPts val="0"/>
              </a:spcAft>
              <a:buClr>
                <a:schemeClr val="dk1"/>
              </a:buClr>
              <a:buSzPts val="1100"/>
              <a:buFont typeface="Calibri"/>
              <a:buChar char="●"/>
            </a:pPr>
            <a:r>
              <a:rPr lang="en-US" sz="1200" dirty="0"/>
              <a:t>Remind students of the previous experiment about polling and herding. People’s minds were changed more by polls of experts or like-minded individuals. How is this related to confirmation bias, too?</a:t>
            </a: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127972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Share the definition of confirmation bias with students.</a:t>
            </a:r>
          </a:p>
          <a:p>
            <a:pPr marL="457200" lvl="0" indent="-298450" algn="l" rtl="0">
              <a:lnSpc>
                <a:spcPct val="115000"/>
              </a:lnSpc>
              <a:spcBef>
                <a:spcPts val="0"/>
              </a:spcBef>
              <a:spcAft>
                <a:spcPts val="0"/>
              </a:spcAft>
              <a:buClr>
                <a:schemeClr val="dk1"/>
              </a:buClr>
              <a:buSzPts val="1100"/>
              <a:buChar char="●"/>
            </a:pPr>
            <a:r>
              <a:rPr lang="en-US" sz="1200" dirty="0"/>
              <a:t>Invite students to think about a time they might look for information to confirm their own opinions rather than disproving them.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1993617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dirty="0"/>
              <a:t>Remind students that in the first session they learned about more concepts from behavioral economics, including herding, decision paralysis, and confirmation bias. </a:t>
            </a:r>
          </a:p>
          <a:p>
            <a:pPr marL="914400" lvl="0" indent="-298450" algn="l" rtl="0">
              <a:lnSpc>
                <a:spcPct val="115000"/>
              </a:lnSpc>
              <a:spcBef>
                <a:spcPts val="0"/>
              </a:spcBef>
              <a:spcAft>
                <a:spcPts val="0"/>
              </a:spcAft>
              <a:buClr>
                <a:schemeClr val="dk1"/>
              </a:buClr>
              <a:buSzPts val="1100"/>
              <a:buFont typeface="Calibri"/>
              <a:buChar char="●"/>
            </a:pPr>
            <a:r>
              <a:rPr lang="en-US" sz="1200" dirty="0"/>
              <a:t>Remind students that the basis of behavioral economics is that individuals often make irrational decisions. They are influenced by a variety of factors including what others think and more. Businesses and others often use this knowledge to encourage customers to make more or specific purchases.</a:t>
            </a:r>
          </a:p>
          <a:p>
            <a:pPr marL="914400" lvl="0" indent="-298450" algn="l" rtl="0">
              <a:lnSpc>
                <a:spcPct val="115000"/>
              </a:lnSpc>
              <a:spcBef>
                <a:spcPts val="0"/>
              </a:spcBef>
              <a:spcAft>
                <a:spcPts val="0"/>
              </a:spcAft>
              <a:buClr>
                <a:schemeClr val="dk1"/>
              </a:buClr>
              <a:buSzPts val="1100"/>
              <a:buFont typeface="Calibri"/>
              <a:buChar char="●"/>
            </a:pPr>
            <a:r>
              <a:rPr lang="en-US" sz="1200" dirty="0"/>
              <a:t>Let students know that they will be applying this knowledge and other ideas from behavioral economics to eating out, or — more specifically — the design of restaurant menus.</a:t>
            </a:r>
            <a:endParaRPr lang="en-US" b="1"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345094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100" dirty="0"/>
              <a:t>Display the first menu. Ask students what they might select from this menu.</a:t>
            </a:r>
          </a:p>
          <a:p>
            <a:pPr marL="457200" lvl="0" indent="-298450" algn="l" rtl="0">
              <a:lnSpc>
                <a:spcPct val="115000"/>
              </a:lnSpc>
              <a:spcBef>
                <a:spcPts val="0"/>
              </a:spcBef>
              <a:spcAft>
                <a:spcPts val="0"/>
              </a:spcAft>
              <a:buClr>
                <a:schemeClr val="dk1"/>
              </a:buClr>
              <a:buSzPts val="1100"/>
              <a:buFont typeface="Calibri"/>
              <a:buChar char="●"/>
            </a:pPr>
            <a:r>
              <a:rPr lang="en-US" sz="1100" dirty="0"/>
              <a:t>Click to display the second menu. Challenge students to compare and contrast the two menus. Point out that many of the menu items are very similar but described in different ways. For example, haricots verts and pommes puree are French for green beans and mashed potatoes.</a:t>
            </a:r>
          </a:p>
          <a:p>
            <a:pPr marL="457200" lvl="0" indent="-298450" algn="l" rtl="0">
              <a:lnSpc>
                <a:spcPct val="115000"/>
              </a:lnSpc>
              <a:spcBef>
                <a:spcPts val="0"/>
              </a:spcBef>
              <a:spcAft>
                <a:spcPts val="0"/>
              </a:spcAft>
              <a:buClr>
                <a:schemeClr val="dk1"/>
              </a:buClr>
              <a:buSzPts val="1100"/>
              <a:buFont typeface="Calibri"/>
              <a:buChar char="●"/>
            </a:pPr>
            <a:r>
              <a:rPr lang="en-US" sz="1100" dirty="0"/>
              <a:t>Share with students that restaurant menus are often designed to encourage very specific customer behaviors. For example, they hope that:</a:t>
            </a:r>
          </a:p>
          <a:p>
            <a:pPr marL="914400" lvl="1" indent="-298450" algn="l" rtl="0">
              <a:lnSpc>
                <a:spcPct val="115000"/>
              </a:lnSpc>
              <a:spcBef>
                <a:spcPts val="0"/>
              </a:spcBef>
              <a:spcAft>
                <a:spcPts val="0"/>
              </a:spcAft>
              <a:buClr>
                <a:schemeClr val="dk1"/>
              </a:buClr>
              <a:buSzPts val="1100"/>
              <a:buFont typeface="Calibri"/>
              <a:buChar char="●"/>
            </a:pPr>
            <a:r>
              <a:rPr lang="en-US" sz="1100" dirty="0"/>
              <a:t>People will pay more for items with detailed or fancy descriptions.</a:t>
            </a:r>
          </a:p>
          <a:p>
            <a:pPr marL="914400" lvl="1" indent="-298450" algn="l" rtl="0">
              <a:lnSpc>
                <a:spcPct val="115000"/>
              </a:lnSpc>
              <a:spcBef>
                <a:spcPts val="0"/>
              </a:spcBef>
              <a:spcAft>
                <a:spcPts val="0"/>
              </a:spcAft>
              <a:buClr>
                <a:schemeClr val="dk1"/>
              </a:buClr>
              <a:buSzPts val="1100"/>
              <a:buFont typeface="Calibri"/>
              <a:buChar char="●"/>
            </a:pPr>
            <a:r>
              <a:rPr lang="en-US" sz="1100" dirty="0"/>
              <a:t>If they provide a very expensive option, people will pick the one that is slightly less but not the least.</a:t>
            </a:r>
          </a:p>
          <a:p>
            <a:pPr marL="914400" lvl="1" indent="-298450" algn="l" rtl="0">
              <a:lnSpc>
                <a:spcPct val="115000"/>
              </a:lnSpc>
              <a:spcBef>
                <a:spcPts val="0"/>
              </a:spcBef>
              <a:spcAft>
                <a:spcPts val="0"/>
              </a:spcAft>
              <a:buClr>
                <a:schemeClr val="dk1"/>
              </a:buClr>
              <a:buSzPts val="1100"/>
              <a:buFont typeface="Calibri"/>
              <a:buChar char="●"/>
            </a:pPr>
            <a:r>
              <a:rPr lang="en-US" sz="1100" dirty="0"/>
              <a:t>Pointing out a popular item will encourage people to purchase it (herding).</a:t>
            </a:r>
          </a:p>
          <a:p>
            <a:pPr marL="914400" lvl="1" indent="-298450" algn="l" rtl="0">
              <a:lnSpc>
                <a:spcPct val="115000"/>
              </a:lnSpc>
              <a:spcBef>
                <a:spcPts val="0"/>
              </a:spcBef>
              <a:spcAft>
                <a:spcPts val="0"/>
              </a:spcAft>
              <a:buClr>
                <a:schemeClr val="dk1"/>
              </a:buClr>
              <a:buSzPts val="1100"/>
              <a:buFont typeface="Calibri"/>
              <a:buChar char="●"/>
            </a:pPr>
            <a:r>
              <a:rPr lang="en-US" sz="1100" dirty="0"/>
              <a:t>Keeping the number of items to a reasonable amount will encourage people to make a choice (avoiding decision paralysis)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71904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Inform students that they will be working in small groups to analyze restaurant menus. Each group should locate and evaluate at least two restaurants.</a:t>
            </a:r>
          </a:p>
          <a:p>
            <a:pPr marL="457200" lvl="0" indent="-298450" algn="l" rtl="0">
              <a:lnSpc>
                <a:spcPct val="115000"/>
              </a:lnSpc>
              <a:spcBef>
                <a:spcPts val="0"/>
              </a:spcBef>
              <a:spcAft>
                <a:spcPts val="0"/>
              </a:spcAft>
              <a:buClr>
                <a:schemeClr val="dk1"/>
              </a:buClr>
              <a:buSzPts val="1100"/>
              <a:buFont typeface="Calibri"/>
              <a:buChar char="●"/>
            </a:pPr>
            <a:r>
              <a:rPr lang="en-US" sz="1200" dirty="0"/>
              <a:t>Allow time for students to divide into groups, decide which restaurants they will use, and locate the menus.</a:t>
            </a:r>
          </a:p>
          <a:p>
            <a:pPr marL="457200" lvl="0" indent="-298450" algn="l" rtl="0">
              <a:lnSpc>
                <a:spcPct val="115000"/>
              </a:lnSpc>
              <a:spcBef>
                <a:spcPts val="0"/>
              </a:spcBef>
              <a:spcAft>
                <a:spcPts val="0"/>
              </a:spcAft>
              <a:buClr>
                <a:schemeClr val="dk1"/>
              </a:buClr>
              <a:buSzPts val="1100"/>
              <a:buFont typeface="Calibri"/>
              <a:buChar char="●"/>
            </a:pPr>
            <a:r>
              <a:rPr lang="en-US" sz="1200" dirty="0"/>
              <a:t>Distribute a copy of </a:t>
            </a:r>
            <a:r>
              <a:rPr lang="en-US" sz="1200" b="1" dirty="0"/>
              <a:t>On the Menu</a:t>
            </a:r>
            <a:r>
              <a:rPr lang="en-US" sz="1200" dirty="0"/>
              <a:t> to each student or group. Direct students to consider the questions on the handout when analyzing the menus they selected.</a:t>
            </a:r>
          </a:p>
          <a:p>
            <a:pPr marL="457200" lvl="0" indent="-298450" algn="l" rtl="0">
              <a:lnSpc>
                <a:spcPct val="115000"/>
              </a:lnSpc>
              <a:spcBef>
                <a:spcPts val="0"/>
              </a:spcBef>
              <a:spcAft>
                <a:spcPts val="0"/>
              </a:spcAft>
              <a:buClr>
                <a:schemeClr val="dk1"/>
              </a:buClr>
              <a:buSzPts val="1100"/>
              <a:buFont typeface="Calibri"/>
              <a:buChar char="●"/>
            </a:pPr>
            <a:r>
              <a:rPr lang="en-US" sz="1200" dirty="0"/>
              <a:t>Invite students to share their findings with the class. Challenge students to compare and contrast the menus and what they found.</a:t>
            </a:r>
          </a:p>
          <a:p>
            <a:pPr marL="457200" lvl="0" indent="-298450" algn="l" rtl="0">
              <a:lnSpc>
                <a:spcPct val="115000"/>
              </a:lnSpc>
              <a:spcBef>
                <a:spcPts val="0"/>
              </a:spcBef>
              <a:spcAft>
                <a:spcPts val="0"/>
              </a:spcAft>
              <a:buClr>
                <a:schemeClr val="dk1"/>
              </a:buClr>
              <a:buSzPts val="1100"/>
              <a:buFont typeface="Calibri"/>
              <a:buChar char="●"/>
            </a:pPr>
            <a:r>
              <a:rPr lang="en-US" sz="1200" dirty="0"/>
              <a:t>Use the </a:t>
            </a:r>
            <a:r>
              <a:rPr lang="en-US" sz="1200" b="1" dirty="0"/>
              <a:t>On the Menu Facilitation Guide</a:t>
            </a:r>
            <a:r>
              <a:rPr lang="en-US" sz="1200" dirty="0"/>
              <a:t> to engage students in a discussion about what they found.</a:t>
            </a:r>
          </a:p>
          <a:p>
            <a:pPr marL="457200" lvl="0" indent="-298450" algn="l" rtl="0">
              <a:lnSpc>
                <a:spcPct val="115000"/>
              </a:lnSpc>
              <a:spcBef>
                <a:spcPts val="0"/>
              </a:spcBef>
              <a:spcAft>
                <a:spcPts val="0"/>
              </a:spcAft>
              <a:buClr>
                <a:schemeClr val="dk1"/>
              </a:buClr>
              <a:buSzPts val="1100"/>
              <a:buFont typeface="Calibri"/>
              <a:buChar char="●"/>
            </a:pPr>
            <a:r>
              <a:rPr lang="en-US" sz="1200" dirty="0"/>
              <a:t>Ask students how they will look at menus differently in the future. Will their choices be influenced by knowing some of the “tricks?”</a:t>
            </a:r>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9172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Inform students that they will be working in small groups to analyze restaurant menus. Each group should locate and evaluate at least two restaurants.</a:t>
            </a:r>
          </a:p>
          <a:p>
            <a:pPr marL="457200" lvl="0" indent="-298450" algn="l" rtl="0">
              <a:lnSpc>
                <a:spcPct val="115000"/>
              </a:lnSpc>
              <a:spcBef>
                <a:spcPts val="0"/>
              </a:spcBef>
              <a:spcAft>
                <a:spcPts val="0"/>
              </a:spcAft>
              <a:buClr>
                <a:schemeClr val="dk1"/>
              </a:buClr>
              <a:buSzPts val="1100"/>
              <a:buFont typeface="Calibri"/>
              <a:buChar char="●"/>
            </a:pPr>
            <a:r>
              <a:rPr lang="en-US" sz="1200" dirty="0"/>
              <a:t>Allow time for students to divide into groups, decide which restaurants they will use, and locate the menus.</a:t>
            </a:r>
          </a:p>
          <a:p>
            <a:pPr marL="457200" lvl="0" indent="-298450" algn="l" rtl="0">
              <a:lnSpc>
                <a:spcPct val="115000"/>
              </a:lnSpc>
              <a:spcBef>
                <a:spcPts val="0"/>
              </a:spcBef>
              <a:spcAft>
                <a:spcPts val="0"/>
              </a:spcAft>
              <a:buClr>
                <a:schemeClr val="dk1"/>
              </a:buClr>
              <a:buSzPts val="1100"/>
              <a:buFont typeface="Calibri"/>
              <a:buChar char="●"/>
            </a:pPr>
            <a:r>
              <a:rPr lang="en-US" sz="1200" dirty="0"/>
              <a:t>Distribute a copy of </a:t>
            </a:r>
            <a:r>
              <a:rPr lang="en-US" sz="1200" b="1" dirty="0"/>
              <a:t>On the Menu</a:t>
            </a:r>
            <a:r>
              <a:rPr lang="en-US" sz="1200" dirty="0"/>
              <a:t> to each student or group. Direct students to consider the questions on the handout when analyzing the menus they selected.</a:t>
            </a:r>
          </a:p>
          <a:p>
            <a:pPr marL="457200" lvl="0" indent="-298450" algn="l" rtl="0">
              <a:lnSpc>
                <a:spcPct val="115000"/>
              </a:lnSpc>
              <a:spcBef>
                <a:spcPts val="0"/>
              </a:spcBef>
              <a:spcAft>
                <a:spcPts val="0"/>
              </a:spcAft>
              <a:buClr>
                <a:schemeClr val="dk1"/>
              </a:buClr>
              <a:buSzPts val="1100"/>
              <a:buFont typeface="Calibri"/>
              <a:buChar char="●"/>
            </a:pPr>
            <a:r>
              <a:rPr lang="en-US" sz="1200" dirty="0"/>
              <a:t>Invite students to share their findings with the class. Challenge students to compare and contrast the menus and what they found.</a:t>
            </a:r>
          </a:p>
          <a:p>
            <a:pPr marL="457200" lvl="0" indent="-298450" algn="l" rtl="0">
              <a:lnSpc>
                <a:spcPct val="115000"/>
              </a:lnSpc>
              <a:spcBef>
                <a:spcPts val="0"/>
              </a:spcBef>
              <a:spcAft>
                <a:spcPts val="0"/>
              </a:spcAft>
              <a:buClr>
                <a:schemeClr val="dk1"/>
              </a:buClr>
              <a:buSzPts val="1100"/>
              <a:buFont typeface="Calibri"/>
              <a:buChar char="●"/>
            </a:pPr>
            <a:r>
              <a:rPr lang="en-US" sz="1200" dirty="0"/>
              <a:t>Use the </a:t>
            </a:r>
            <a:r>
              <a:rPr lang="en-US" sz="1200" b="1" dirty="0"/>
              <a:t>On the Menu Facilitation Guide</a:t>
            </a:r>
            <a:r>
              <a:rPr lang="en-US" sz="1200" dirty="0"/>
              <a:t> to engage students in a discussion about what they found.</a:t>
            </a:r>
          </a:p>
          <a:p>
            <a:pPr marL="457200" lvl="0" indent="-298450" algn="l" rtl="0">
              <a:lnSpc>
                <a:spcPct val="115000"/>
              </a:lnSpc>
              <a:spcBef>
                <a:spcPts val="0"/>
              </a:spcBef>
              <a:spcAft>
                <a:spcPts val="0"/>
              </a:spcAft>
              <a:buClr>
                <a:schemeClr val="dk1"/>
              </a:buClr>
              <a:buSzPts val="1100"/>
              <a:buFont typeface="Calibri"/>
              <a:buChar char="●"/>
            </a:pPr>
            <a:r>
              <a:rPr lang="en-US" sz="1200" dirty="0"/>
              <a:t>Ask students how they will look at menus differently in the future. Will their choices be influenced by knowing some of the “tricks?”</a:t>
            </a:r>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154701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Char char="●"/>
            </a:pPr>
            <a:r>
              <a:rPr lang="en-US" sz="1200" dirty="0"/>
              <a:t>Remind students that behavioral economists use experiments to determine how people respond in various situations. </a:t>
            </a:r>
          </a:p>
          <a:p>
            <a:pPr marL="457200" lvl="0" indent="-298450" algn="l" rtl="0">
              <a:lnSpc>
                <a:spcPct val="115000"/>
              </a:lnSpc>
              <a:spcBef>
                <a:spcPts val="0"/>
              </a:spcBef>
              <a:spcAft>
                <a:spcPts val="0"/>
              </a:spcAft>
              <a:buClr>
                <a:schemeClr val="dk1"/>
              </a:buClr>
              <a:buSzPts val="1100"/>
              <a:buChar char="●"/>
            </a:pPr>
            <a:r>
              <a:rPr lang="en-US" sz="1200" dirty="0"/>
              <a:t>Let students know they will be participating in an activity in which they will be rotating to various stations. Each one will have three short descriptions of experiments. Two are based on real experiments performed by  behavioral economists and one is a “fake.”</a:t>
            </a:r>
          </a:p>
          <a:p>
            <a:pPr marL="457200" lvl="0" indent="-298450" algn="l" rtl="0">
              <a:lnSpc>
                <a:spcPct val="115000"/>
              </a:lnSpc>
              <a:spcBef>
                <a:spcPts val="0"/>
              </a:spcBef>
              <a:spcAft>
                <a:spcPts val="0"/>
              </a:spcAft>
              <a:buClr>
                <a:schemeClr val="dk1"/>
              </a:buClr>
              <a:buSzPts val="1100"/>
              <a:buChar char="●"/>
            </a:pPr>
            <a:r>
              <a:rPr lang="en-US" sz="1200" dirty="0"/>
              <a:t>Point out the locations of each stop and determine where each group will begin. Inform students this will be a silent carousel walk. At each stop, their group will read and consider the situations and each member will have the chance to write notes on the surrounding paper or whiteboard with their thoughts. Each group member should add a unique comment about one or more of the three experiments. They might share a reason they think one is true, for example, or explain why one might be the “fake.”</a:t>
            </a:r>
          </a:p>
          <a:p>
            <a:pPr marL="457200" lvl="0" indent="-298450" algn="l" rtl="0">
              <a:lnSpc>
                <a:spcPct val="115000"/>
              </a:lnSpc>
              <a:spcBef>
                <a:spcPts val="0"/>
              </a:spcBef>
              <a:spcAft>
                <a:spcPts val="0"/>
              </a:spcAft>
              <a:buClr>
                <a:schemeClr val="dk1"/>
              </a:buClr>
              <a:buSzPts val="1100"/>
              <a:buChar char="●"/>
            </a:pPr>
            <a:r>
              <a:rPr lang="en-US" sz="1200" dirty="0"/>
              <a:t>Let students know that when you call time, they will be asked to move to the next stop. This will repeat until each group has been to all three stops (A, B, and C). At their second and third stops, students may choose to add completely new information or add comments to what previous students have written. Remind students that they should be “talking” through their written comments throughout the activity.</a:t>
            </a:r>
          </a:p>
          <a:p>
            <a:pPr marL="457200" lvl="0" indent="-298450" algn="l" rtl="0">
              <a:lnSpc>
                <a:spcPct val="115000"/>
              </a:lnSpc>
              <a:spcBef>
                <a:spcPts val="0"/>
              </a:spcBef>
              <a:spcAft>
                <a:spcPts val="0"/>
              </a:spcAft>
              <a:buClr>
                <a:schemeClr val="dk1"/>
              </a:buClr>
              <a:buSzPts val="1100"/>
              <a:buChar char="●"/>
            </a:pPr>
            <a:r>
              <a:rPr lang="en-US" sz="1200" dirty="0"/>
              <a:t>When students are done, have them return to their seats.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3238815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Pose the “Would you rather…” question to students.</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show examples. Discuss responses. Which is preferred — being told what to do or being given a choice?</a:t>
            </a:r>
            <a:endParaRPr lang="en-US" b="1"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1547286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Inform students that Professor Richard Thaler, one of the “fathers” of behavioral economics, was recognized for his efforts with a Nobel Prize in Economics in 2017. He is very well known for co-writing the book </a:t>
            </a:r>
            <a:r>
              <a:rPr lang="en-US" sz="1200" i="1" dirty="0"/>
              <a:t>Nudge: Improving Decisions About Health, Wealth, and Happiness</a:t>
            </a:r>
            <a:r>
              <a:rPr lang="en-US" sz="1200" dirty="0"/>
              <a:t>.</a:t>
            </a:r>
          </a:p>
          <a:p>
            <a:pPr marL="457200" lvl="0" indent="-298450" algn="l" rtl="0">
              <a:lnSpc>
                <a:spcPct val="115000"/>
              </a:lnSpc>
              <a:spcBef>
                <a:spcPts val="0"/>
              </a:spcBef>
              <a:spcAft>
                <a:spcPts val="0"/>
              </a:spcAft>
              <a:buClr>
                <a:schemeClr val="dk1"/>
              </a:buClr>
              <a:buSzPts val="1100"/>
              <a:buFont typeface="Calibri"/>
              <a:buChar char="●"/>
            </a:pPr>
            <a:r>
              <a:rPr lang="en-US" sz="1200" dirty="0"/>
              <a:t>Explain that Thaler and Sunstein propose that choices can be provided to people in such a way that they are still given options but that their behavior is influenced or “nudged” in a particular direction.</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reveal the conversation bubbles from the previous slide. Ask students to consider how the choice given (“carrots or broccoli”) still led to the desired outcome (eating vegetables).</a:t>
            </a:r>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3219136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Challenge students to consider another example: the placement of a salad bar in a school cafeteria. If school officials want students to make healthier choices, should they place the salad bar at the back of the cafeteria or in the middle where it must be passed?</a:t>
            </a:r>
          </a:p>
          <a:p>
            <a:pPr marL="457200" lvl="0" indent="-298450" algn="l" rtl="0">
              <a:lnSpc>
                <a:spcPct val="115000"/>
              </a:lnSpc>
              <a:spcBef>
                <a:spcPts val="0"/>
              </a:spcBef>
              <a:spcAft>
                <a:spcPts val="0"/>
              </a:spcAft>
              <a:buClr>
                <a:schemeClr val="dk1"/>
              </a:buClr>
              <a:buSzPts val="1100"/>
              <a:buFont typeface="Calibri"/>
              <a:buChar char="●"/>
            </a:pPr>
            <a:r>
              <a:rPr lang="en-US" sz="1200" dirty="0"/>
              <a:t>Remind students that in either position, students still have a choice of whether or not to get a salad. However, by placing the salad bar toward the front or middle, they are “nudging” students to get a salad and make a healthier food selection.</a:t>
            </a:r>
          </a:p>
          <a:p>
            <a:pPr marL="457200" lvl="0" indent="-298450" algn="l" rtl="0">
              <a:lnSpc>
                <a:spcPct val="115000"/>
              </a:lnSpc>
              <a:spcBef>
                <a:spcPts val="0"/>
              </a:spcBef>
              <a:spcAft>
                <a:spcPts val="0"/>
              </a:spcAft>
              <a:buClr>
                <a:schemeClr val="dk1"/>
              </a:buClr>
              <a:buSzPts val="1100"/>
              <a:buFont typeface="Calibri"/>
              <a:buChar char="●"/>
            </a:pPr>
            <a:r>
              <a:rPr lang="en-US" sz="1200" dirty="0"/>
              <a:t>Challenge students to consider their own school cafeteria. Where is food placed? Are student decisions being influenced by their placement? If so, how?</a:t>
            </a:r>
            <a:endParaRPr lang="en-US" b="1"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276314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Ask students what a fly and a urinal might have to do with nudges?</a:t>
            </a:r>
          </a:p>
          <a:p>
            <a:pPr marL="457200" lvl="0" indent="-298450" algn="l" rtl="0">
              <a:lnSpc>
                <a:spcPct val="115000"/>
              </a:lnSpc>
              <a:spcBef>
                <a:spcPts val="0"/>
              </a:spcBef>
              <a:spcAft>
                <a:spcPts val="0"/>
              </a:spcAft>
              <a:buClr>
                <a:schemeClr val="dk1"/>
              </a:buClr>
              <a:buSzPts val="1100"/>
              <a:buFont typeface="Calibri"/>
              <a:buChar char="●"/>
            </a:pPr>
            <a:r>
              <a:rPr lang="en-US" sz="1200" dirty="0"/>
              <a:t>Share that the Amsterdam International Airport saw an 80% reduction in urinal “spillage” when it etched small flies near the drains of the urinals. Ask students why they think that is.</a:t>
            </a:r>
          </a:p>
          <a:p>
            <a:pPr marL="457200" lvl="0" indent="-298450" algn="l" rtl="0">
              <a:lnSpc>
                <a:spcPct val="115000"/>
              </a:lnSpc>
              <a:spcBef>
                <a:spcPts val="0"/>
              </a:spcBef>
              <a:spcAft>
                <a:spcPts val="0"/>
              </a:spcAft>
              <a:buClr>
                <a:schemeClr val="dk1"/>
              </a:buClr>
              <a:buSzPts val="1100"/>
              <a:buFont typeface="Calibri"/>
              <a:buChar char="●"/>
            </a:pPr>
            <a:r>
              <a:rPr lang="en-US" sz="1200" dirty="0"/>
              <a:t>Explain that the concept has caught on and can be found in urinals around the world. While this may seem trivial, ask students to consider the implications to cleaning costs and sanitation.</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413154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Let students know that governments also use the idea of nudges to influence people’s decisions. In response to concerns that people were not saving enough for retirement, the U.S. government now allows employers to automatically enroll new employees in a retirement plan.</a:t>
            </a:r>
          </a:p>
          <a:p>
            <a:pPr marL="457200" lvl="0" indent="-298450" algn="l" rtl="0">
              <a:lnSpc>
                <a:spcPct val="115000"/>
              </a:lnSpc>
              <a:spcBef>
                <a:spcPts val="0"/>
              </a:spcBef>
              <a:spcAft>
                <a:spcPts val="0"/>
              </a:spcAft>
              <a:buClr>
                <a:schemeClr val="dk1"/>
              </a:buClr>
              <a:buSzPts val="1100"/>
              <a:buFont typeface="Calibri"/>
              <a:buChar char="●"/>
            </a:pPr>
            <a:r>
              <a:rPr lang="en-US" sz="1200" dirty="0"/>
              <a:t>Challenge students to consider how decision paralysis plays into this nudge.</a:t>
            </a:r>
          </a:p>
          <a:p>
            <a:pPr marL="457200" lvl="0" indent="-298450" algn="l" rtl="0">
              <a:lnSpc>
                <a:spcPct val="115000"/>
              </a:lnSpc>
              <a:spcBef>
                <a:spcPts val="0"/>
              </a:spcBef>
              <a:spcAft>
                <a:spcPts val="0"/>
              </a:spcAft>
              <a:buClr>
                <a:schemeClr val="dk1"/>
              </a:buClr>
              <a:buSzPts val="1100"/>
              <a:buFont typeface="Calibri"/>
              <a:buChar char="●"/>
            </a:pPr>
            <a:r>
              <a:rPr lang="en-US" sz="1200" dirty="0"/>
              <a:t>Explain that when given a choice to enroll or not enroll, most people do not enroll. They are often overwhelmed by the options. Not enrolling means they save less.</a:t>
            </a:r>
          </a:p>
          <a:p>
            <a:pPr marL="457200" lvl="0" indent="-298450" algn="l" rtl="0">
              <a:lnSpc>
                <a:spcPct val="115000"/>
              </a:lnSpc>
              <a:spcBef>
                <a:spcPts val="0"/>
              </a:spcBef>
              <a:spcAft>
                <a:spcPts val="0"/>
              </a:spcAft>
              <a:buClr>
                <a:schemeClr val="dk1"/>
              </a:buClr>
              <a:buSzPts val="1100"/>
              <a:buFont typeface="Calibri"/>
              <a:buChar char="●"/>
            </a:pPr>
            <a:r>
              <a:rPr lang="en-US" sz="1200" dirty="0"/>
              <a:t>When people are automatically enrolled, they still have a choice to withdraw from the savings plan. However, most do not. As a result, they end up saving more.</a:t>
            </a:r>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2174592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100" dirty="0"/>
              <a:t>Let students know that they will be playing the role of choice architects — people who create choices with the purpose of influencing decisions or behaviors. Working in small groups they should consider the course registration or selection process at their school. If possible, they should review documents such as a program of study or course selection guide.</a:t>
            </a:r>
          </a:p>
          <a:p>
            <a:pPr marL="457200" lvl="0" indent="-298450" algn="l" rtl="0">
              <a:lnSpc>
                <a:spcPct val="115000"/>
              </a:lnSpc>
              <a:spcBef>
                <a:spcPts val="0"/>
              </a:spcBef>
              <a:spcAft>
                <a:spcPts val="0"/>
              </a:spcAft>
              <a:buClr>
                <a:schemeClr val="dk1"/>
              </a:buClr>
              <a:buSzPts val="1100"/>
              <a:buFont typeface="Calibri"/>
              <a:buChar char="●"/>
            </a:pPr>
            <a:r>
              <a:rPr lang="en-US" sz="1100" dirty="0"/>
              <a:t>Challenge them to consider:</a:t>
            </a:r>
          </a:p>
          <a:p>
            <a:pPr marL="914400" lvl="1" indent="-298450" algn="l" rtl="0">
              <a:lnSpc>
                <a:spcPct val="115000"/>
              </a:lnSpc>
              <a:spcBef>
                <a:spcPts val="0"/>
              </a:spcBef>
              <a:spcAft>
                <a:spcPts val="0"/>
              </a:spcAft>
              <a:buClr>
                <a:schemeClr val="dk1"/>
              </a:buClr>
              <a:buSzPts val="1100"/>
              <a:buFont typeface="Calibri"/>
              <a:buAutoNum type="alphaLcPeriod"/>
            </a:pPr>
            <a:r>
              <a:rPr lang="en-US" sz="1100" dirty="0"/>
              <a:t>What course do you think more (or less) students should take?</a:t>
            </a:r>
          </a:p>
          <a:p>
            <a:pPr marL="914400" lvl="1" indent="-298450" algn="l" rtl="0">
              <a:lnSpc>
                <a:spcPct val="115000"/>
              </a:lnSpc>
              <a:spcBef>
                <a:spcPts val="0"/>
              </a:spcBef>
              <a:spcAft>
                <a:spcPts val="0"/>
              </a:spcAft>
              <a:buClr>
                <a:schemeClr val="dk1"/>
              </a:buClr>
              <a:buSzPts val="1100"/>
              <a:buFont typeface="Calibri"/>
              <a:buAutoNum type="alphaLcPeriod"/>
            </a:pPr>
            <a:r>
              <a:rPr lang="en-US" sz="1100" dirty="0"/>
              <a:t>Analyze the documents and/or process by which students select courses.</a:t>
            </a:r>
          </a:p>
          <a:p>
            <a:pPr marL="914400" lvl="1" indent="-298450" algn="l" rtl="0">
              <a:lnSpc>
                <a:spcPct val="115000"/>
              </a:lnSpc>
              <a:spcBef>
                <a:spcPts val="0"/>
              </a:spcBef>
              <a:spcAft>
                <a:spcPts val="0"/>
              </a:spcAft>
              <a:buClr>
                <a:schemeClr val="dk1"/>
              </a:buClr>
              <a:buSzPts val="1100"/>
              <a:buFont typeface="Calibri"/>
              <a:buAutoNum type="alphaLcPeriod"/>
            </a:pPr>
            <a:r>
              <a:rPr lang="en-US" sz="1100" dirty="0"/>
              <a:t>How can their decisions be “nudged” in a particular direction?</a:t>
            </a:r>
          </a:p>
          <a:p>
            <a:pPr marL="914400" lvl="1" indent="-298450" algn="l" rtl="0">
              <a:lnSpc>
                <a:spcPct val="115000"/>
              </a:lnSpc>
              <a:spcBef>
                <a:spcPts val="0"/>
              </a:spcBef>
              <a:spcAft>
                <a:spcPts val="0"/>
              </a:spcAft>
              <a:buClr>
                <a:schemeClr val="dk1"/>
              </a:buClr>
              <a:buSzPts val="1100"/>
              <a:buFont typeface="Calibri"/>
              <a:buAutoNum type="alphaLcPeriod"/>
            </a:pPr>
            <a:r>
              <a:rPr lang="en-US" sz="1100" dirty="0"/>
              <a:t>What behavioral economics concepts could be applied when nudging student behavior?</a:t>
            </a:r>
          </a:p>
          <a:p>
            <a:pPr marL="457200" lvl="0" indent="-298450" algn="l" rtl="0">
              <a:lnSpc>
                <a:spcPct val="115000"/>
              </a:lnSpc>
              <a:spcBef>
                <a:spcPts val="0"/>
              </a:spcBef>
              <a:spcAft>
                <a:spcPts val="0"/>
              </a:spcAft>
              <a:buClr>
                <a:schemeClr val="dk1"/>
              </a:buClr>
              <a:buSzPts val="1100"/>
              <a:buFont typeface="Calibri"/>
              <a:buChar char="●"/>
            </a:pPr>
            <a:r>
              <a:rPr lang="en-US" sz="1100" dirty="0"/>
              <a:t>Invite groups to present their nudges and invite other students to consider the impact each might have.</a:t>
            </a:r>
          </a:p>
          <a:p>
            <a:pPr marL="457200" lvl="0" indent="-298450" algn="l" rtl="0">
              <a:lnSpc>
                <a:spcPct val="115000"/>
              </a:lnSpc>
              <a:spcBef>
                <a:spcPts val="0"/>
              </a:spcBef>
              <a:spcAft>
                <a:spcPts val="0"/>
              </a:spcAft>
              <a:buClr>
                <a:schemeClr val="dk1"/>
              </a:buClr>
              <a:buSzPts val="1100"/>
              <a:buFont typeface="Calibri"/>
              <a:buChar char="●"/>
            </a:pPr>
            <a:r>
              <a:rPr lang="en-US" sz="1100" dirty="0"/>
              <a:t>Optional: Allow students additional time for research and development of their ideas and have them present at another class session.</a:t>
            </a:r>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24</a:t>
            </a:fld>
            <a:endParaRPr lang="en-US"/>
          </a:p>
        </p:txBody>
      </p:sp>
    </p:spTree>
    <p:extLst>
      <p:ext uri="{BB962C8B-B14F-4D97-AF65-F5344CB8AC3E}">
        <p14:creationId xmlns:p14="http://schemas.microsoft.com/office/powerpoint/2010/main" val="2935259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Distribute a copy of the </a:t>
            </a:r>
            <a:r>
              <a:rPr lang="en-US" sz="1200" b="1" dirty="0"/>
              <a:t>Nudging Teen Decision Making Challenge </a:t>
            </a:r>
            <a:r>
              <a:rPr lang="en-US" sz="1200" dirty="0"/>
              <a:t>to each student.</a:t>
            </a:r>
          </a:p>
          <a:p>
            <a:pPr marL="457200" lvl="0" indent="-298450" algn="l" rtl="0">
              <a:lnSpc>
                <a:spcPct val="115000"/>
              </a:lnSpc>
              <a:spcBef>
                <a:spcPts val="0"/>
              </a:spcBef>
              <a:spcAft>
                <a:spcPts val="0"/>
              </a:spcAft>
              <a:buClr>
                <a:schemeClr val="dk1"/>
              </a:buClr>
              <a:buSzPts val="1100"/>
              <a:buFont typeface="Calibri"/>
              <a:buChar char="●"/>
            </a:pPr>
            <a:r>
              <a:rPr lang="en-US" sz="1200" dirty="0"/>
              <a:t>Brainstorm decisions that teens make which could use improvement. Record student responses.</a:t>
            </a:r>
          </a:p>
          <a:p>
            <a:pPr marL="457200" lvl="0" indent="-298450" algn="l" rtl="0">
              <a:lnSpc>
                <a:spcPct val="115000"/>
              </a:lnSpc>
              <a:spcBef>
                <a:spcPts val="0"/>
              </a:spcBef>
              <a:spcAft>
                <a:spcPts val="0"/>
              </a:spcAft>
              <a:buClr>
                <a:schemeClr val="dk1"/>
              </a:buClr>
              <a:buSzPts val="1100"/>
              <a:buFont typeface="Calibri"/>
              <a:buChar char="●"/>
            </a:pPr>
            <a:r>
              <a:rPr lang="en-US" sz="1200" dirty="0"/>
              <a:t>Allow students to form small groups or work independently to further consider specific decisions and propose nudges.</a:t>
            </a:r>
          </a:p>
          <a:p>
            <a:pPr marL="457200" lvl="0" indent="-298450" algn="l" rtl="0">
              <a:lnSpc>
                <a:spcPct val="115000"/>
              </a:lnSpc>
              <a:spcBef>
                <a:spcPts val="0"/>
              </a:spcBef>
              <a:spcAft>
                <a:spcPts val="0"/>
              </a:spcAft>
              <a:buClr>
                <a:schemeClr val="dk1"/>
              </a:buClr>
              <a:buSzPts val="1100"/>
              <a:buFont typeface="Calibri"/>
              <a:buChar char="●"/>
            </a:pPr>
            <a:r>
              <a:rPr lang="en-US" sz="1200" dirty="0"/>
              <a:t>Invite students to share their recommendations with the class. Lead a class discussion about how realistic some of these nudges are to implement and what next steps could be taken to implement one or more, if desired.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25</a:t>
            </a:fld>
            <a:endParaRPr lang="en-US"/>
          </a:p>
        </p:txBody>
      </p:sp>
    </p:spTree>
    <p:extLst>
      <p:ext uri="{BB962C8B-B14F-4D97-AF65-F5344CB8AC3E}">
        <p14:creationId xmlns:p14="http://schemas.microsoft.com/office/powerpoint/2010/main" val="2252017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Invite students to consider how their understanding of nudges, behavioral economics, and choice architecture changes the way they think about their own decisions and/or how others might be trying to influence them without knowing it.</a:t>
            </a:r>
          </a:p>
          <a:p>
            <a:pPr marL="457200" lvl="0" indent="-298450" algn="l" rtl="0">
              <a:lnSpc>
                <a:spcPct val="115000"/>
              </a:lnSpc>
              <a:spcBef>
                <a:spcPts val="0"/>
              </a:spcBef>
              <a:spcAft>
                <a:spcPts val="0"/>
              </a:spcAft>
              <a:buClr>
                <a:schemeClr val="dk1"/>
              </a:buClr>
              <a:buSzPts val="1100"/>
              <a:buFont typeface="Calibri"/>
              <a:buChar char="●"/>
            </a:pPr>
            <a:r>
              <a:rPr lang="en-US" sz="1200" dirty="0"/>
              <a:t>Ask students if knowing the “tricks” businesses use to influence people’s decisions will help them make more informed choices and recognize attempts to influence them in the future.</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show the additional questions and discuss each.</a:t>
            </a:r>
          </a:p>
          <a:p>
            <a:pPr marL="457200" lvl="0" indent="-298450" algn="l" rtl="0">
              <a:lnSpc>
                <a:spcPct val="115000"/>
              </a:lnSpc>
              <a:spcBef>
                <a:spcPts val="0"/>
              </a:spcBef>
              <a:spcAft>
                <a:spcPts val="0"/>
              </a:spcAft>
              <a:buClr>
                <a:schemeClr val="dk1"/>
              </a:buClr>
              <a:buSzPts val="1100"/>
              <a:buFont typeface="Calibri"/>
              <a:buChar char="●"/>
            </a:pPr>
            <a:r>
              <a:rPr lang="en-US" sz="1200" dirty="0"/>
              <a:t>Challenge students to think about ways that they can remind themselves of what they learned and help use this knowledge to make better choices in the future.</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26</a:t>
            </a:fld>
            <a:endParaRPr lang="en-US"/>
          </a:p>
        </p:txBody>
      </p:sp>
    </p:spTree>
    <p:extLst>
      <p:ext uri="{BB962C8B-B14F-4D97-AF65-F5344CB8AC3E}">
        <p14:creationId xmlns:p14="http://schemas.microsoft.com/office/powerpoint/2010/main" val="558276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457200" lvl="0" indent="-298450" algn="l" rtl="0">
              <a:lnSpc>
                <a:spcPct val="115000"/>
              </a:lnSpc>
              <a:spcBef>
                <a:spcPts val="1200"/>
              </a:spcBef>
              <a:spcAft>
                <a:spcPts val="0"/>
              </a:spcAft>
              <a:buClr>
                <a:schemeClr val="dk1"/>
              </a:buClr>
              <a:buSzPts val="1100"/>
              <a:buChar char="●"/>
            </a:pPr>
            <a:r>
              <a:rPr lang="en-US" sz="1100" dirty="0"/>
              <a:t>Review the experiment descriptions in </a:t>
            </a:r>
            <a:r>
              <a:rPr lang="en-US" sz="1100" b="1" dirty="0"/>
              <a:t>Spot the Fake A</a:t>
            </a:r>
            <a:r>
              <a:rPr lang="en-US" sz="1100" dirty="0"/>
              <a:t> along with student responses on the associated papers or whiteboards.</a:t>
            </a:r>
          </a:p>
          <a:p>
            <a:pPr marL="457200" lvl="0" indent="-298450" algn="l" rtl="0">
              <a:lnSpc>
                <a:spcPct val="115000"/>
              </a:lnSpc>
              <a:spcBef>
                <a:spcPts val="0"/>
              </a:spcBef>
              <a:spcAft>
                <a:spcPts val="0"/>
              </a:spcAft>
              <a:buClr>
                <a:schemeClr val="dk1"/>
              </a:buClr>
              <a:buSzPts val="1100"/>
              <a:buChar char="●"/>
            </a:pPr>
            <a:r>
              <a:rPr lang="en-US" sz="1100" dirty="0"/>
              <a:t>Click to display the correct answer. Number three is the “fake.”</a:t>
            </a:r>
          </a:p>
          <a:p>
            <a:pPr marL="457200" lvl="0" indent="-298450" algn="l" rtl="0">
              <a:lnSpc>
                <a:spcPct val="115000"/>
              </a:lnSpc>
              <a:spcBef>
                <a:spcPts val="0"/>
              </a:spcBef>
              <a:spcAft>
                <a:spcPts val="0"/>
              </a:spcAft>
              <a:buClr>
                <a:schemeClr val="dk1"/>
              </a:buClr>
              <a:buSzPts val="1100"/>
              <a:buFont typeface="Calibri"/>
              <a:buChar char="●"/>
            </a:pPr>
            <a:r>
              <a:rPr lang="en-US" sz="1100" dirty="0"/>
              <a:t>Discuss the two real experiments.</a:t>
            </a:r>
          </a:p>
          <a:p>
            <a:pPr marL="914400" lvl="1" indent="-298450" algn="l" rtl="0">
              <a:lnSpc>
                <a:spcPct val="115000"/>
              </a:lnSpc>
              <a:spcBef>
                <a:spcPts val="0"/>
              </a:spcBef>
              <a:spcAft>
                <a:spcPts val="0"/>
              </a:spcAft>
              <a:buClr>
                <a:schemeClr val="dk1"/>
              </a:buClr>
              <a:buSzPts val="1100"/>
              <a:buFont typeface="Calibri"/>
              <a:buChar char="●"/>
            </a:pPr>
            <a:r>
              <a:rPr lang="en-US" sz="1100" dirty="0"/>
              <a:t>Number 1: Ask students for examples of answers they would provide for the first experiment.</a:t>
            </a:r>
          </a:p>
          <a:p>
            <a:pPr marL="914400" lvl="1" indent="-298450" algn="l" rtl="0">
              <a:lnSpc>
                <a:spcPct val="115000"/>
              </a:lnSpc>
              <a:spcBef>
                <a:spcPts val="0"/>
              </a:spcBef>
              <a:spcAft>
                <a:spcPts val="0"/>
              </a:spcAft>
              <a:buClr>
                <a:schemeClr val="dk1"/>
              </a:buClr>
              <a:buSzPts val="1100"/>
              <a:buFont typeface="Calibri"/>
              <a:buChar char="●"/>
            </a:pPr>
            <a:r>
              <a:rPr lang="en-US" sz="1100" dirty="0"/>
              <a:t>Number 2: Students may recall this experiment being described in a previous lesson. If so, let students have a jumpstart on the next activity. If not, let students know it is okay, and they will get more information shortly.</a:t>
            </a:r>
          </a:p>
          <a:p>
            <a:pPr marL="457200" lvl="0" indent="-298450" algn="l" rtl="0">
              <a:lnSpc>
                <a:spcPct val="115000"/>
              </a:lnSpc>
              <a:spcBef>
                <a:spcPts val="0"/>
              </a:spcBef>
              <a:spcAft>
                <a:spcPts val="0"/>
              </a:spcAft>
              <a:buClr>
                <a:schemeClr val="dk1"/>
              </a:buClr>
              <a:buSzPts val="1100"/>
              <a:buFont typeface="Calibri"/>
              <a:buChar char="●"/>
            </a:pPr>
            <a:r>
              <a:rPr lang="en-US" sz="1100" dirty="0"/>
              <a:t>Let students know that you will discuss all six of the true experiments again later in the lesson.</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85764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1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100" dirty="0"/>
              <a:t>Repeat the process with </a:t>
            </a:r>
            <a:r>
              <a:rPr lang="en-US" sz="1100" b="1" dirty="0"/>
              <a:t>Spot the Fake B</a:t>
            </a:r>
            <a:r>
              <a:rPr lang="en-US" sz="1100" dirty="0"/>
              <a:t> by reviewing student responses. Ask students if it was easier or harder to comment silently when they could see the information left by the previous group. </a:t>
            </a:r>
          </a:p>
          <a:p>
            <a:pPr marL="457200" lvl="0" indent="-298450" algn="l" rtl="0">
              <a:lnSpc>
                <a:spcPct val="115000"/>
              </a:lnSpc>
              <a:spcBef>
                <a:spcPts val="0"/>
              </a:spcBef>
              <a:spcAft>
                <a:spcPts val="0"/>
              </a:spcAft>
              <a:buClr>
                <a:schemeClr val="dk1"/>
              </a:buClr>
              <a:buSzPts val="1100"/>
              <a:buFont typeface="Calibri"/>
              <a:buChar char="●"/>
            </a:pPr>
            <a:r>
              <a:rPr lang="en-US" sz="1100" dirty="0"/>
              <a:t>Click to show that number two is the “fake.”</a:t>
            </a:r>
          </a:p>
          <a:p>
            <a:pPr marL="457200" lvl="0" indent="-298450" algn="l" rtl="0">
              <a:lnSpc>
                <a:spcPct val="115000"/>
              </a:lnSpc>
              <a:spcBef>
                <a:spcPts val="0"/>
              </a:spcBef>
              <a:spcAft>
                <a:spcPts val="0"/>
              </a:spcAft>
              <a:buClr>
                <a:schemeClr val="dk1"/>
              </a:buClr>
              <a:buSzPts val="1100"/>
              <a:buFont typeface="Calibri"/>
              <a:buChar char="●"/>
            </a:pPr>
            <a:r>
              <a:rPr lang="en-US" sz="1100" dirty="0"/>
              <a:t>Discuss the two real experiments.</a:t>
            </a:r>
          </a:p>
          <a:p>
            <a:pPr marL="914400" lvl="1" indent="-298450" algn="l" rtl="0">
              <a:lnSpc>
                <a:spcPct val="115000"/>
              </a:lnSpc>
              <a:spcBef>
                <a:spcPts val="0"/>
              </a:spcBef>
              <a:spcAft>
                <a:spcPts val="0"/>
              </a:spcAft>
              <a:buClr>
                <a:schemeClr val="dk1"/>
              </a:buClr>
              <a:buSzPts val="1100"/>
              <a:buFont typeface="Calibri"/>
              <a:buChar char="●"/>
            </a:pPr>
            <a:r>
              <a:rPr lang="en-US" sz="1100" dirty="0"/>
              <a:t>Number 1: Ask students if they believe more people made a decision when given many options or just a few.</a:t>
            </a:r>
          </a:p>
          <a:p>
            <a:pPr marL="914400" lvl="1" indent="-298450" algn="l" rtl="0">
              <a:lnSpc>
                <a:spcPct val="115000"/>
              </a:lnSpc>
              <a:spcBef>
                <a:spcPts val="0"/>
              </a:spcBef>
              <a:spcAft>
                <a:spcPts val="0"/>
              </a:spcAft>
              <a:buClr>
                <a:schemeClr val="dk1"/>
              </a:buClr>
              <a:buSzPts val="1100"/>
              <a:buFont typeface="Calibri"/>
              <a:buChar char="●"/>
            </a:pPr>
            <a:r>
              <a:rPr lang="en-US" sz="1100" dirty="0"/>
              <a:t>Number 3: Tell students that this experiment was conducted with students at Stanford University and that many similar studies have been done since. Ask students how people’s original opinions about capital punishment might influence their reactions to the studies.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20598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Repeat the process again with </a:t>
            </a:r>
            <a:r>
              <a:rPr lang="en-US" sz="1200" b="1" dirty="0"/>
              <a:t>Spot the Fake C</a:t>
            </a:r>
            <a:r>
              <a:rPr lang="en-US" sz="1200" dirty="0"/>
              <a:t> by reviewing student responses.</a:t>
            </a:r>
          </a:p>
          <a:p>
            <a:pPr marL="457200" lvl="0" indent="-298450" algn="l" rtl="0">
              <a:lnSpc>
                <a:spcPct val="115000"/>
              </a:lnSpc>
              <a:spcBef>
                <a:spcPts val="0"/>
              </a:spcBef>
              <a:spcAft>
                <a:spcPts val="0"/>
              </a:spcAft>
              <a:buClr>
                <a:schemeClr val="dk1"/>
              </a:buClr>
              <a:buSzPts val="1100"/>
              <a:buFont typeface="Calibri"/>
              <a:buChar char="●"/>
            </a:pPr>
            <a:r>
              <a:rPr lang="en-US" sz="1200" dirty="0"/>
              <a:t>Click to show that number two is the “</a:t>
            </a:r>
            <a:r>
              <a:rPr lang="en-US" sz="1200"/>
              <a:t>fake.”</a:t>
            </a:r>
            <a:endParaRPr lang="en-US" sz="1200" dirty="0"/>
          </a:p>
          <a:p>
            <a:pPr marL="457200" lvl="0" indent="-298450" algn="l" rtl="0">
              <a:lnSpc>
                <a:spcPct val="115000"/>
              </a:lnSpc>
              <a:spcBef>
                <a:spcPts val="0"/>
              </a:spcBef>
              <a:spcAft>
                <a:spcPts val="0"/>
              </a:spcAft>
              <a:buClr>
                <a:schemeClr val="dk1"/>
              </a:buClr>
              <a:buSzPts val="1100"/>
              <a:buFont typeface="Calibri"/>
              <a:buChar char="●"/>
            </a:pPr>
            <a:r>
              <a:rPr lang="en-US" sz="1200" dirty="0"/>
              <a:t>Discuss the first real experiment, number 1. Let students know that there are many variations on this experiment and that most have the same result: people change their votes after seeing the polls. Ask why they think people do this. Would they?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350816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Instructor Notes:</a:t>
            </a:r>
          </a:p>
          <a:p>
            <a:pPr marL="457200" lvl="0" indent="-298450" algn="l" rtl="0">
              <a:lnSpc>
                <a:spcPct val="115000"/>
              </a:lnSpc>
              <a:spcBef>
                <a:spcPts val="1200"/>
              </a:spcBef>
              <a:spcAft>
                <a:spcPts val="0"/>
              </a:spcAft>
              <a:buClr>
                <a:schemeClr val="dk1"/>
              </a:buClr>
              <a:buSzPts val="1100"/>
              <a:buChar char="●"/>
            </a:pPr>
            <a:r>
              <a:rPr lang="en-US" sz="1100" dirty="0"/>
              <a:t>Inform students that the final scenario is another example of a real experiment. Share with students that economists and other social scientists who conduct these experiments frequently write about them in order to share what they learned with others. When doing so, they must describe the setup of the experiment in detail.</a:t>
            </a:r>
          </a:p>
          <a:p>
            <a:pPr marL="914400" lvl="1" indent="-298450" algn="l" rtl="0">
              <a:lnSpc>
                <a:spcPct val="115000"/>
              </a:lnSpc>
              <a:spcBef>
                <a:spcPts val="0"/>
              </a:spcBef>
              <a:spcAft>
                <a:spcPts val="0"/>
              </a:spcAft>
              <a:buClr>
                <a:schemeClr val="dk1"/>
              </a:buClr>
              <a:buSzPts val="1100"/>
              <a:buFont typeface="Calibri"/>
              <a:buChar char="●"/>
            </a:pPr>
            <a:r>
              <a:rPr lang="en-US" sz="1100" dirty="0"/>
              <a:t>Distribute a copy of </a:t>
            </a:r>
            <a:r>
              <a:rPr lang="en-US" sz="1100" b="1" dirty="0"/>
              <a:t>Just Jam? </a:t>
            </a:r>
            <a:r>
              <a:rPr lang="en-US" sz="1100" dirty="0"/>
              <a:t>to each student. Ask all students to read the overview. Then assign small groups to read and discuss the different sections: Participants and Experimental Site, Product Selection, and Procedure.</a:t>
            </a:r>
          </a:p>
          <a:p>
            <a:pPr marL="457200" lvl="0" indent="-298450" algn="l" rtl="0">
              <a:lnSpc>
                <a:spcPct val="115000"/>
              </a:lnSpc>
              <a:spcBef>
                <a:spcPts val="0"/>
              </a:spcBef>
              <a:spcAft>
                <a:spcPts val="0"/>
              </a:spcAft>
              <a:buClr>
                <a:schemeClr val="dk1"/>
              </a:buClr>
              <a:buSzPts val="1100"/>
              <a:buChar char="●"/>
            </a:pPr>
            <a:r>
              <a:rPr lang="en-US" sz="1100" dirty="0"/>
              <a:t>Challenge students to predict the outcome of the experiment. On average, how many jams did customers try when offered 6 choices? 24 choices? Which group was more likely to buy one or more of the jams they sampled?</a:t>
            </a: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54889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t>Instructor Notes:</a:t>
            </a:r>
          </a:p>
          <a:p>
            <a:pPr marL="457200" lvl="0" indent="-298450" algn="l" rtl="0">
              <a:lnSpc>
                <a:spcPct val="115000"/>
              </a:lnSpc>
              <a:spcBef>
                <a:spcPts val="1200"/>
              </a:spcBef>
              <a:spcAft>
                <a:spcPts val="0"/>
              </a:spcAft>
              <a:buClr>
                <a:schemeClr val="dk1"/>
              </a:buClr>
              <a:buSzPts val="1100"/>
              <a:buFont typeface="Calibri"/>
              <a:buChar char="●"/>
            </a:pPr>
            <a:r>
              <a:rPr lang="en-US" sz="1200" dirty="0"/>
              <a:t>Play the video.</a:t>
            </a:r>
          </a:p>
          <a:p>
            <a:pPr marL="457200" lvl="0" indent="-298450" algn="l" rtl="0">
              <a:lnSpc>
                <a:spcPct val="115000"/>
              </a:lnSpc>
              <a:spcBef>
                <a:spcPts val="0"/>
              </a:spcBef>
              <a:spcAft>
                <a:spcPts val="0"/>
              </a:spcAft>
              <a:buClr>
                <a:schemeClr val="dk1"/>
              </a:buClr>
              <a:buSzPts val="1100"/>
              <a:buChar char="●"/>
            </a:pPr>
            <a:r>
              <a:rPr lang="en-US" sz="1200" dirty="0"/>
              <a:t>Invite students to give an example of a time when they might have been influenced by herding. Do they think herding is good, bad, or neutral?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895713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0" lvl="0" indent="0" algn="l" rtl="0">
              <a:spcBef>
                <a:spcPts val="0"/>
              </a:spcBef>
              <a:spcAft>
                <a:spcPts val="0"/>
              </a:spcAft>
              <a:buNone/>
            </a:pPr>
            <a:r>
              <a:rPr lang="en-US" sz="1200" dirty="0"/>
              <a:t>Distribute a copy of </a:t>
            </a:r>
            <a:r>
              <a:rPr lang="en-US" sz="1200" b="1" dirty="0"/>
              <a:t>Sort the Experiments</a:t>
            </a:r>
            <a:r>
              <a:rPr lang="en-US" sz="1200" dirty="0"/>
              <a:t> to each student. Challenge them to determine which experiments are examples of herding and which are examples of decision paralysis. Let them know that some represent a third or “other” concept about which they have yet to learn</a:t>
            </a: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92858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t>Instructor Notes:</a:t>
            </a:r>
          </a:p>
          <a:p>
            <a:pPr lvl="0"/>
            <a:r>
              <a:rPr lang="en-US" sz="1200" b="0" i="0" u="none" strike="noStrike" cap="none" dirty="0">
                <a:solidFill>
                  <a:schemeClr val="dk1"/>
                </a:solidFill>
                <a:effectLst/>
                <a:latin typeface="+mn-lt"/>
                <a:ea typeface="Calibri"/>
                <a:cs typeface="Calibri"/>
                <a:sym typeface="Calibri"/>
              </a:rPr>
              <a:t>Ask students which experiments they believe were examples of herding. </a:t>
            </a:r>
          </a:p>
          <a:p>
            <a:pPr lvl="0"/>
            <a:r>
              <a:rPr lang="en-US" sz="1200" b="0" i="0" u="none" strike="noStrike" cap="none" dirty="0">
                <a:solidFill>
                  <a:schemeClr val="dk1"/>
                </a:solidFill>
                <a:effectLst/>
                <a:latin typeface="+mn-lt"/>
                <a:ea typeface="Calibri"/>
                <a:cs typeface="Calibri"/>
                <a:sym typeface="Calibri"/>
              </a:rPr>
              <a:t>Click to share the answers and discuss them using the following as a guide: </a:t>
            </a:r>
          </a:p>
          <a:p>
            <a:pPr lvl="1"/>
            <a:r>
              <a:rPr lang="en-US" sz="1200" b="0" i="0" u="none" strike="noStrike" cap="none" dirty="0">
                <a:solidFill>
                  <a:schemeClr val="dk1"/>
                </a:solidFill>
                <a:effectLst/>
                <a:latin typeface="+mn-lt"/>
                <a:ea typeface="Calibri"/>
                <a:cs typeface="Calibri"/>
                <a:sym typeface="Calibri"/>
              </a:rPr>
              <a:t>Researchers have found that when people eat with others, their behavior is often different than when they eat alone. Do you think you eat as much when you eat alone as you do when you are with others? What would make you eat more? Less? </a:t>
            </a:r>
          </a:p>
          <a:p>
            <a:pPr lvl="1"/>
            <a:r>
              <a:rPr lang="en-US" sz="1200" b="0" i="0" u="none" strike="noStrike" cap="none" dirty="0">
                <a:solidFill>
                  <a:schemeClr val="dk1"/>
                </a:solidFill>
                <a:effectLst/>
                <a:latin typeface="+mn-lt"/>
                <a:ea typeface="Calibri"/>
                <a:cs typeface="Calibri"/>
                <a:sym typeface="Calibri"/>
              </a:rPr>
              <a:t>How might hearing the results of a poll influence your opinion? One study from Stanford University professors found that the extent to which people’s opinions changed depends on the type of poll. People’s opinions are most changed if the poll surveyed experts, followed by people with similar views, and then the general public. Why might this be?</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baseline="30000" dirty="0"/>
              <a:t>[1]</a:t>
            </a:r>
            <a:r>
              <a:rPr lang="en-US" sz="1000" dirty="0">
                <a:uFill>
                  <a:noFill/>
                </a:uFill>
                <a:hlinkClick r:id="rId3"/>
              </a:rPr>
              <a:t> </a:t>
            </a:r>
            <a:r>
              <a:rPr lang="en-US" sz="1000" i="1" u="sng" dirty="0">
                <a:solidFill>
                  <a:srgbClr val="1155CC"/>
                </a:solidFill>
                <a:hlinkClick r:id="rId3"/>
              </a:rPr>
              <a:t>How Polls Influence Behavior</a:t>
            </a:r>
            <a:r>
              <a:rPr lang="en-US" sz="1000" i="1" dirty="0"/>
              <a:t>, </a:t>
            </a:r>
            <a:r>
              <a:rPr lang="en-US" sz="1000" dirty="0"/>
              <a:t>Stanford Graduate School of Business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3543370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51A6F45-6917-AD4F-A52A-D823C6B5EACE}"/>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21" name="Picture 20">
            <a:extLst>
              <a:ext uri="{FF2B5EF4-FFF2-40B4-BE49-F238E27FC236}">
                <a16:creationId xmlns:a16="http://schemas.microsoft.com/office/drawing/2014/main" id="{9BC0D3EA-943F-A746-8ED4-29CBEA3E81B9}"/>
              </a:ext>
            </a:extLst>
          </p:cNvPr>
          <p:cNvPicPr>
            <a:picLocks noChangeAspect="1"/>
          </p:cNvPicPr>
          <p:nvPr userDrawn="1"/>
        </p:nvPicPr>
        <p:blipFill>
          <a:blip r:embed="rId3"/>
          <a:stretch>
            <a:fillRect/>
          </a:stretch>
        </p:blipFill>
        <p:spPr>
          <a:xfrm>
            <a:off x="7467599" y="6400027"/>
            <a:ext cx="908194" cy="211912"/>
          </a:xfrm>
          <a:prstGeom prst="rect">
            <a:avLst/>
          </a:prstGeom>
        </p:spPr>
      </p:pic>
      <p:sp>
        <p:nvSpPr>
          <p:cNvPr id="12" name="Title 1">
            <a:extLst>
              <a:ext uri="{FF2B5EF4-FFF2-40B4-BE49-F238E27FC236}">
                <a16:creationId xmlns:a16="http://schemas.microsoft.com/office/drawing/2014/main" id="{9D268031-B148-B74F-BFD8-5A58BCB511FD}"/>
              </a:ext>
            </a:extLst>
          </p:cNvPr>
          <p:cNvSpPr txBox="1">
            <a:spLocks/>
          </p:cNvSpPr>
          <p:nvPr userDrawn="1"/>
        </p:nvSpPr>
        <p:spPr>
          <a:xfrm>
            <a:off x="493186" y="2484686"/>
            <a:ext cx="4388530" cy="165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sz="5400" b="1" dirty="0">
                <a:solidFill>
                  <a:srgbClr val="004CA8"/>
                </a:solidFill>
                <a:latin typeface="Noto Sans" panose="020B0502040504020204" pitchFamily="34" charset="0"/>
                <a:ea typeface="Noto Sans" panose="020B0502040504020204" pitchFamily="34" charset="0"/>
                <a:cs typeface="Noto Sans" panose="020B0502040504020204" pitchFamily="34" charset="0"/>
              </a:rPr>
              <a:t>What would you do?</a:t>
            </a:r>
          </a:p>
        </p:txBody>
      </p:sp>
      <p:pic>
        <p:nvPicPr>
          <p:cNvPr id="8" name="Picture 7">
            <a:extLst>
              <a:ext uri="{FF2B5EF4-FFF2-40B4-BE49-F238E27FC236}">
                <a16:creationId xmlns:a16="http://schemas.microsoft.com/office/drawing/2014/main" id="{AED97E96-5B72-304C-8DF8-14417E304455}"/>
              </a:ext>
            </a:extLst>
          </p:cNvPr>
          <p:cNvPicPr>
            <a:picLocks noChangeAspect="1"/>
          </p:cNvPicPr>
          <p:nvPr userDrawn="1"/>
        </p:nvPicPr>
        <p:blipFill>
          <a:blip r:embed="rId4"/>
          <a:stretch>
            <a:fillRect/>
          </a:stretch>
        </p:blipFill>
        <p:spPr>
          <a:xfrm>
            <a:off x="635012" y="449890"/>
            <a:ext cx="1323602" cy="464509"/>
          </a:xfrm>
          <a:prstGeom prst="rect">
            <a:avLst/>
          </a:prstGeom>
        </p:spPr>
      </p:pic>
      <p:pic>
        <p:nvPicPr>
          <p:cNvPr id="11" name="Picture 10">
            <a:extLst>
              <a:ext uri="{FF2B5EF4-FFF2-40B4-BE49-F238E27FC236}">
                <a16:creationId xmlns:a16="http://schemas.microsoft.com/office/drawing/2014/main" id="{274AF00E-1D54-6A42-9B52-80446116B39C}"/>
              </a:ext>
            </a:extLst>
          </p:cNvPr>
          <p:cNvPicPr>
            <a:picLocks noChangeAspect="1"/>
          </p:cNvPicPr>
          <p:nvPr userDrawn="1"/>
        </p:nvPicPr>
        <p:blipFill>
          <a:blip r:embed="rId5"/>
          <a:stretch>
            <a:fillRect/>
          </a:stretch>
        </p:blipFill>
        <p:spPr>
          <a:xfrm>
            <a:off x="4889669" y="6409509"/>
            <a:ext cx="2240467" cy="170935"/>
          </a:xfrm>
          <a:prstGeom prst="rect">
            <a:avLst/>
          </a:prstGeom>
        </p:spPr>
      </p:pic>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17716-82E1-3A41-950D-64E66FF1AF3A}"/>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pic>
        <p:nvPicPr>
          <p:cNvPr id="11" name="Picture 10">
            <a:extLst>
              <a:ext uri="{FF2B5EF4-FFF2-40B4-BE49-F238E27FC236}">
                <a16:creationId xmlns:a16="http://schemas.microsoft.com/office/drawing/2014/main" id="{32429F37-8BE6-1D4E-B21E-97C6E385070F}"/>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15" name="Subtitle 2">
            <a:extLst>
              <a:ext uri="{FF2B5EF4-FFF2-40B4-BE49-F238E27FC236}">
                <a16:creationId xmlns:a16="http://schemas.microsoft.com/office/drawing/2014/main" id="{60051A01-37CC-6A47-9D7F-A8EBFF39ECD1}"/>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hape 20">
            <a:extLst>
              <a:ext uri="{FF2B5EF4-FFF2-40B4-BE49-F238E27FC236}">
                <a16:creationId xmlns:a16="http://schemas.microsoft.com/office/drawing/2014/main" id="{195FCDDD-E6ED-EA4E-8241-8A09DD83F470}"/>
              </a:ext>
            </a:extLst>
          </p:cNvPr>
          <p:cNvSpPr txBox="1">
            <a:spLocks/>
          </p:cNvSpPr>
          <p:nvPr userDrawn="1"/>
        </p:nvSpPr>
        <p:spPr>
          <a:xfrm>
            <a:off x="384176" y="6365587"/>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cxnSp>
        <p:nvCxnSpPr>
          <p:cNvPr id="18" name="Straight Connector 17">
            <a:extLst>
              <a:ext uri="{FF2B5EF4-FFF2-40B4-BE49-F238E27FC236}">
                <a16:creationId xmlns:a16="http://schemas.microsoft.com/office/drawing/2014/main" id="{D95C0EAE-E992-EA40-8A17-D486649A0F5E}"/>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82B9576-8EF9-6D4F-981A-B10B52E74717}"/>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C340FFBF-C188-C24D-A184-9EA2F1D21ECC}"/>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19" name="Shape 13">
            <a:extLst>
              <a:ext uri="{FF2B5EF4-FFF2-40B4-BE49-F238E27FC236}">
                <a16:creationId xmlns:a16="http://schemas.microsoft.com/office/drawing/2014/main" id="{A571876A-2CC5-7C49-BC0D-5D851C546596}"/>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0" name="Picture 19">
            <a:extLst>
              <a:ext uri="{FF2B5EF4-FFF2-40B4-BE49-F238E27FC236}">
                <a16:creationId xmlns:a16="http://schemas.microsoft.com/office/drawing/2014/main" id="{472A16D0-D7F1-1E4A-80B2-01833A08AA58}"/>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1485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8640FD-89DA-5446-B72A-F5231B1CA4DA}"/>
              </a:ext>
            </a:extLst>
          </p:cNvPr>
          <p:cNvSpPr>
            <a:spLocks noGrp="1"/>
          </p:cNvSpPr>
          <p:nvPr>
            <p:ph type="ctrTitle" hasCustomPrompt="1"/>
          </p:nvPr>
        </p:nvSpPr>
        <p:spPr>
          <a:xfrm>
            <a:off x="495673" y="1263744"/>
            <a:ext cx="8003886" cy="689285"/>
          </a:xfrm>
        </p:spPr>
        <p:txBody>
          <a:bodyPr anchor="t">
            <a:normAutofit/>
          </a:bodyPr>
          <a:lstStyle>
            <a:lvl1pPr algn="l">
              <a:defRPr sz="3200" b="1">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sp>
        <p:nvSpPr>
          <p:cNvPr id="17" name="Subtitle 2">
            <a:extLst>
              <a:ext uri="{FF2B5EF4-FFF2-40B4-BE49-F238E27FC236}">
                <a16:creationId xmlns:a16="http://schemas.microsoft.com/office/drawing/2014/main" id="{1A68189D-D04A-A149-88A8-20ACA69D69C5}"/>
              </a:ext>
            </a:extLst>
          </p:cNvPr>
          <p:cNvSpPr>
            <a:spLocks noGrp="1"/>
          </p:cNvSpPr>
          <p:nvPr>
            <p:ph type="subTitle" idx="1"/>
          </p:nvPr>
        </p:nvSpPr>
        <p:spPr>
          <a:xfrm>
            <a:off x="495672" y="2005425"/>
            <a:ext cx="8003887" cy="3252376"/>
          </a:xfrm>
        </p:spPr>
        <p:txBody>
          <a:bodyPr>
            <a:normAutofit/>
          </a:bodyPr>
          <a:lstStyle>
            <a:lvl1pPr marL="0" indent="0" algn="l">
              <a:buNone/>
              <a:defRPr sz="2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16CCDD76-F574-5A4F-8D0B-55CEF15A37EB}"/>
              </a:ext>
            </a:extLst>
          </p:cNvPr>
          <p:cNvPicPr>
            <a:picLocks noChangeAspect="1"/>
          </p:cNvPicPr>
          <p:nvPr userDrawn="1"/>
        </p:nvPicPr>
        <p:blipFill>
          <a:blip r:embed="rId2"/>
          <a:stretch>
            <a:fillRect/>
          </a:stretch>
        </p:blipFill>
        <p:spPr>
          <a:xfrm>
            <a:off x="623822" y="450158"/>
            <a:ext cx="1334323" cy="464991"/>
          </a:xfrm>
          <a:prstGeom prst="rect">
            <a:avLst/>
          </a:prstGeom>
        </p:spPr>
      </p:pic>
      <p:sp>
        <p:nvSpPr>
          <p:cNvPr id="16" name="Rectangle 15">
            <a:extLst>
              <a:ext uri="{FF2B5EF4-FFF2-40B4-BE49-F238E27FC236}">
                <a16:creationId xmlns:a16="http://schemas.microsoft.com/office/drawing/2014/main" id="{203D6207-651F-6F41-9241-3A2A38D224BD}"/>
              </a:ext>
            </a:extLst>
          </p:cNvPr>
          <p:cNvSpPr/>
          <p:nvPr userDrawn="1"/>
        </p:nvSpPr>
        <p:spPr>
          <a:xfrm>
            <a:off x="-3234" y="6258098"/>
            <a:ext cx="9144000" cy="599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2" name="Shape 20">
            <a:extLst>
              <a:ext uri="{FF2B5EF4-FFF2-40B4-BE49-F238E27FC236}">
                <a16:creationId xmlns:a16="http://schemas.microsoft.com/office/drawing/2014/main" id="{09D30F63-AE12-4E4D-8BE4-270F54D8765D}"/>
              </a:ext>
            </a:extLst>
          </p:cNvPr>
          <p:cNvSpPr txBox="1">
            <a:spLocks/>
          </p:cNvSpPr>
          <p:nvPr userDrawn="1"/>
        </p:nvSpPr>
        <p:spPr>
          <a:xfrm>
            <a:off x="384176" y="6365587"/>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cxnSp>
        <p:nvCxnSpPr>
          <p:cNvPr id="11" name="Straight Connector 10">
            <a:extLst>
              <a:ext uri="{FF2B5EF4-FFF2-40B4-BE49-F238E27FC236}">
                <a16:creationId xmlns:a16="http://schemas.microsoft.com/office/drawing/2014/main" id="{2D202D75-D9A8-0843-9C91-E888A7B6B22B}"/>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7F785C6B-5FD1-5B4D-8320-BE2522E14AFD}"/>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13" name="Shape 13">
            <a:extLst>
              <a:ext uri="{FF2B5EF4-FFF2-40B4-BE49-F238E27FC236}">
                <a16:creationId xmlns:a16="http://schemas.microsoft.com/office/drawing/2014/main" id="{138C1D7C-9A21-174A-BC02-A249020BAD08}"/>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14" name="Picture 13">
            <a:extLst>
              <a:ext uri="{FF2B5EF4-FFF2-40B4-BE49-F238E27FC236}">
                <a16:creationId xmlns:a16="http://schemas.microsoft.com/office/drawing/2014/main" id="{ECA3CD35-627B-464A-A824-3E2A420BABED}"/>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5131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1CA8B-3F9D-2A4A-ADAF-643920EE6E98}"/>
              </a:ext>
            </a:extLst>
          </p:cNvPr>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pic>
        <p:nvPicPr>
          <p:cNvPr id="7" name="Picture 6">
            <a:extLst>
              <a:ext uri="{FF2B5EF4-FFF2-40B4-BE49-F238E27FC236}">
                <a16:creationId xmlns:a16="http://schemas.microsoft.com/office/drawing/2014/main" id="{D9903C66-42A8-D744-A1AB-A2D516B49DD0}"/>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8" name="Subtitle 2">
            <a:extLst>
              <a:ext uri="{FF2B5EF4-FFF2-40B4-BE49-F238E27FC236}">
                <a16:creationId xmlns:a16="http://schemas.microsoft.com/office/drawing/2014/main" id="{A6783B64-3939-764B-8D5B-68DE675E033F}"/>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AC794D3D-901B-B745-B021-EE6EEA567FCD}"/>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0540831-A9D8-024B-A60B-88CB9D0FDE10}"/>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11" name="Picture 10">
            <a:extLst>
              <a:ext uri="{FF2B5EF4-FFF2-40B4-BE49-F238E27FC236}">
                <a16:creationId xmlns:a16="http://schemas.microsoft.com/office/drawing/2014/main" id="{CC6A3AEC-CB13-3A49-BF30-D55A10769FAE}"/>
              </a:ext>
            </a:extLst>
          </p:cNvPr>
          <p:cNvPicPr>
            <a:picLocks noChangeAspect="1"/>
          </p:cNvPicPr>
          <p:nvPr userDrawn="1"/>
        </p:nvPicPr>
        <p:blipFill>
          <a:blip r:embed="rId3"/>
          <a:stretch>
            <a:fillRect/>
          </a:stretch>
        </p:blipFill>
        <p:spPr>
          <a:xfrm>
            <a:off x="7467599" y="6400027"/>
            <a:ext cx="908194" cy="211912"/>
          </a:xfrm>
          <a:prstGeom prst="rect">
            <a:avLst/>
          </a:prstGeom>
        </p:spPr>
      </p:pic>
      <p:pic>
        <p:nvPicPr>
          <p:cNvPr id="12" name="Picture 11">
            <a:extLst>
              <a:ext uri="{FF2B5EF4-FFF2-40B4-BE49-F238E27FC236}">
                <a16:creationId xmlns:a16="http://schemas.microsoft.com/office/drawing/2014/main" id="{3ED6F9CD-0876-D14C-A0DC-E4AD76E9FA59}"/>
              </a:ext>
            </a:extLst>
          </p:cNvPr>
          <p:cNvPicPr>
            <a:picLocks noChangeAspect="1"/>
          </p:cNvPicPr>
          <p:nvPr userDrawn="1"/>
        </p:nvPicPr>
        <p:blipFill>
          <a:blip r:embed="rId4"/>
          <a:stretch>
            <a:fillRect/>
          </a:stretch>
        </p:blipFill>
        <p:spPr>
          <a:xfrm>
            <a:off x="5760379" y="6391458"/>
            <a:ext cx="1404247" cy="207771"/>
          </a:xfrm>
          <a:prstGeom prst="rect">
            <a:avLst/>
          </a:prstGeom>
        </p:spPr>
      </p:pic>
    </p:spTree>
    <p:extLst>
      <p:ext uri="{BB962C8B-B14F-4D97-AF65-F5344CB8AC3E}">
        <p14:creationId xmlns:p14="http://schemas.microsoft.com/office/powerpoint/2010/main" val="1656680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vKA4w2O61Xo?feature=oembed"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player.vimeo.com/video/139393959?app_id=122963"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player.vimeo.com/video/377169636?app_id=122963"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4628B-DDC2-B049-B5E0-F4383978A2B4}"/>
              </a:ext>
            </a:extLst>
          </p:cNvPr>
          <p:cNvSpPr txBox="1"/>
          <p:nvPr/>
        </p:nvSpPr>
        <p:spPr>
          <a:xfrm>
            <a:off x="8737600" y="3365500"/>
            <a:ext cx="184731" cy="369332"/>
          </a:xfrm>
          <a:prstGeom prst="rect">
            <a:avLst/>
          </a:prstGeom>
          <a:noFill/>
        </p:spPr>
        <p:txBody>
          <a:bodyPr wrap="none" rtlCol="0">
            <a:spAutoFit/>
          </a:bodyPr>
          <a:lstStyle/>
          <a:p>
            <a:endParaRPr lang="en-US"/>
          </a:p>
        </p:txBody>
      </p:sp>
      <p:sp>
        <p:nvSpPr>
          <p:cNvPr id="6" name="Title 1">
            <a:extLst>
              <a:ext uri="{FF2B5EF4-FFF2-40B4-BE49-F238E27FC236}">
                <a16:creationId xmlns:a16="http://schemas.microsoft.com/office/drawing/2014/main" id="{1A7D1D6A-471F-BF4C-9D3F-6DBE1D3275A7}"/>
              </a:ext>
            </a:extLst>
          </p:cNvPr>
          <p:cNvSpPr txBox="1">
            <a:spLocks/>
          </p:cNvSpPr>
          <p:nvPr/>
        </p:nvSpPr>
        <p:spPr>
          <a:xfrm>
            <a:off x="493186" y="2484686"/>
            <a:ext cx="6671012" cy="26461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How We </a:t>
            </a:r>
          </a:p>
          <a:p>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Are </a:t>
            </a:r>
            <a:r>
              <a:rPr lang="en-US" b="1" dirty="0">
                <a:solidFill>
                  <a:srgbClr val="004CA8"/>
                </a:solidFill>
                <a:latin typeface="Noto Sans" panose="020B0502040504020204" pitchFamily="34" charset="0"/>
                <a:ea typeface="Noto Sans" panose="020B0502040504020204" pitchFamily="34" charset="0"/>
                <a:cs typeface="Noto Sans" panose="020B0502040504020204" pitchFamily="34" charset="0"/>
              </a:rPr>
              <a:t>Affected </a:t>
            </a:r>
          </a:p>
          <a:p>
            <a:r>
              <a:rPr lang="en-US" b="1" dirty="0">
                <a:solidFill>
                  <a:srgbClr val="004CA8"/>
                </a:solidFill>
                <a:latin typeface="Noto Sans" panose="020B0502040504020204" pitchFamily="34" charset="0"/>
                <a:ea typeface="Noto Sans" panose="020B0502040504020204" pitchFamily="34" charset="0"/>
                <a:cs typeface="Noto Sans" panose="020B0502040504020204" pitchFamily="34" charset="0"/>
              </a:rPr>
              <a:t>by Others</a:t>
            </a:r>
          </a:p>
        </p:txBody>
      </p:sp>
      <p:sp>
        <p:nvSpPr>
          <p:cNvPr id="7" name="Rectangle 6">
            <a:extLst>
              <a:ext uri="{FF2B5EF4-FFF2-40B4-BE49-F238E27FC236}">
                <a16:creationId xmlns:a16="http://schemas.microsoft.com/office/drawing/2014/main" id="{C266B307-7A03-B54A-B40D-D644595A643B}"/>
              </a:ext>
            </a:extLst>
          </p:cNvPr>
          <p:cNvSpPr/>
          <p:nvPr/>
        </p:nvSpPr>
        <p:spPr>
          <a:xfrm>
            <a:off x="367748" y="6380922"/>
            <a:ext cx="268356"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37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E4917-6023-DD44-978D-74BC996E705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89600" y="1225837"/>
            <a:ext cx="3420060" cy="2655044"/>
          </a:xfrm>
          <a:prstGeom prst="rect">
            <a:avLst/>
          </a:prstGeom>
        </p:spPr>
      </p:pic>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Herding in Investing</a:t>
            </a:r>
          </a:p>
        </p:txBody>
      </p:sp>
      <p:sp>
        <p:nvSpPr>
          <p:cNvPr id="4" name="Google Shape;171;p20">
            <a:extLst>
              <a:ext uri="{FF2B5EF4-FFF2-40B4-BE49-F238E27FC236}">
                <a16:creationId xmlns:a16="http://schemas.microsoft.com/office/drawing/2014/main" id="{33CB5F35-7FC5-B84B-A960-A50A8BE0AE45}"/>
              </a:ext>
            </a:extLst>
          </p:cNvPr>
          <p:cNvSpPr txBox="1">
            <a:spLocks/>
          </p:cNvSpPr>
          <p:nvPr/>
        </p:nvSpPr>
        <p:spPr>
          <a:xfrm>
            <a:off x="495673" y="2040880"/>
            <a:ext cx="5610487" cy="90552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pPr>
            <a:r>
              <a:rPr lang="en-US" sz="2400" dirty="0"/>
              <a:t>What might happen if investors follow the “herd?”</a:t>
            </a:r>
          </a:p>
          <a:p>
            <a:pPr lvl="0">
              <a:spcBef>
                <a:spcPts val="0"/>
              </a:spcBef>
            </a:pPr>
            <a:endParaRPr lang="en-US" sz="2000" dirty="0"/>
          </a:p>
          <a:p>
            <a:pPr lvl="0">
              <a:spcBef>
                <a:spcPts val="1000"/>
              </a:spcBef>
            </a:pPr>
            <a:endParaRPr lang="en-US" sz="2000" dirty="0"/>
          </a:p>
          <a:p>
            <a:pPr lvl="0">
              <a:spcBef>
                <a:spcPts val="1000"/>
              </a:spcBef>
            </a:pPr>
            <a:endParaRPr lang="en-US" sz="2000" dirty="0"/>
          </a:p>
          <a:p>
            <a:pPr lvl="0">
              <a:spcBef>
                <a:spcPts val="0"/>
              </a:spcBef>
            </a:pPr>
            <a:endParaRPr lang="en-US" sz="2000" dirty="0"/>
          </a:p>
        </p:txBody>
      </p:sp>
      <p:sp>
        <p:nvSpPr>
          <p:cNvPr id="5" name="Rectangle 4">
            <a:extLst>
              <a:ext uri="{FF2B5EF4-FFF2-40B4-BE49-F238E27FC236}">
                <a16:creationId xmlns:a16="http://schemas.microsoft.com/office/drawing/2014/main" id="{F9D60BB9-6075-1445-B2BD-6D5A847134F3}"/>
              </a:ext>
            </a:extLst>
          </p:cNvPr>
          <p:cNvSpPr/>
          <p:nvPr/>
        </p:nvSpPr>
        <p:spPr>
          <a:xfrm>
            <a:off x="495672" y="3031518"/>
            <a:ext cx="5193927" cy="2836674"/>
          </a:xfrm>
          <a:prstGeom prst="rect">
            <a:avLst/>
          </a:prstGeom>
        </p:spPr>
        <p:txBody>
          <a:bodyPr wrap="square">
            <a:spAutoFit/>
          </a:bodyPr>
          <a:lstStyle/>
          <a:p>
            <a:pPr lvl="0">
              <a:spcBef>
                <a:spcPts val="0"/>
              </a:spcBef>
            </a:pPr>
            <a:r>
              <a:rPr lang="en-US" sz="2000" dirty="0">
                <a:latin typeface="Noto Sans" panose="020B0502040504020204" pitchFamily="34" charset="0"/>
                <a:ea typeface="Noto Sans" panose="020B0502040504020204" pitchFamily="34" charset="0"/>
                <a:cs typeface="Noto Sans" panose="020B0502040504020204" pitchFamily="34" charset="0"/>
              </a:rPr>
              <a:t>Examples of herding in the stock market:</a:t>
            </a:r>
          </a:p>
          <a:p>
            <a:pPr marL="457200" lvl="0" indent="-457200">
              <a:spcBef>
                <a:spcPts val="1000"/>
              </a:spcBef>
              <a:spcAft>
                <a:spcPts val="600"/>
              </a:spcAft>
              <a:buSzPct val="8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an expert says something is a great investment</a:t>
            </a:r>
          </a:p>
          <a:p>
            <a:pPr marL="457200" lvl="0" indent="-457200">
              <a:spcBef>
                <a:spcPts val="0"/>
              </a:spcBef>
              <a:spcAft>
                <a:spcPts val="600"/>
              </a:spcAft>
              <a:buSzPct val="8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lots of people start investing in a new technology (without doing their own homework)</a:t>
            </a:r>
          </a:p>
          <a:p>
            <a:pPr marL="457200" lvl="0" indent="-457200">
              <a:spcBef>
                <a:spcPts val="0"/>
              </a:spcBef>
              <a:buSzPct val="8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scammers buy stocks to make the price go up and then sell</a:t>
            </a:r>
          </a:p>
        </p:txBody>
      </p:sp>
    </p:spTree>
    <p:extLst>
      <p:ext uri="{BB962C8B-B14F-4D97-AF65-F5344CB8AC3E}">
        <p14:creationId xmlns:p14="http://schemas.microsoft.com/office/powerpoint/2010/main" val="12438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Decision Paralysis</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5366282"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spcAft>
                <a:spcPts val="1200"/>
              </a:spcAft>
            </a:pPr>
            <a:r>
              <a:rPr lang="en-US" sz="2000" dirty="0"/>
              <a:t>People are asked to select an investment plan from a list. One group’s list had many options. The other had only a few. Participants were asked for their decision. </a:t>
            </a:r>
            <a:endParaRPr lang="en-US" sz="2000" dirty="0">
              <a:highlight>
                <a:srgbClr val="00FFFF"/>
              </a:highlight>
            </a:endParaRPr>
          </a:p>
          <a:p>
            <a:pPr>
              <a:spcBef>
                <a:spcPts val="0"/>
              </a:spcBef>
            </a:pPr>
            <a:r>
              <a:rPr lang="en-US" sz="2000" dirty="0"/>
              <a:t>Shoppers at an upscale grocery store encountered a tasting booth with either 6 or 24 different flavors of jam. Researchers tracked how many approached the booth and how many made a choice.</a:t>
            </a:r>
            <a:endParaRPr lang="en-US" sz="2000" strike="sngStrike" dirty="0"/>
          </a:p>
          <a:p>
            <a:pPr>
              <a:spcBef>
                <a:spcPts val="1000"/>
              </a:spcBef>
              <a:spcAft>
                <a:spcPts val="1000"/>
              </a:spcAft>
            </a:pPr>
            <a:endParaRPr lang="en-US" sz="2000" dirty="0">
              <a:highlight>
                <a:srgbClr val="00FFFF"/>
              </a:highlight>
            </a:endParaRPr>
          </a:p>
        </p:txBody>
      </p:sp>
      <p:grpSp>
        <p:nvGrpSpPr>
          <p:cNvPr id="40" name="Group 39">
            <a:extLst>
              <a:ext uri="{FF2B5EF4-FFF2-40B4-BE49-F238E27FC236}">
                <a16:creationId xmlns:a16="http://schemas.microsoft.com/office/drawing/2014/main" id="{50A99225-5B08-7949-A882-2AA0580596AA}"/>
              </a:ext>
            </a:extLst>
          </p:cNvPr>
          <p:cNvGrpSpPr/>
          <p:nvPr/>
        </p:nvGrpSpPr>
        <p:grpSpPr>
          <a:xfrm>
            <a:off x="6085840" y="1442719"/>
            <a:ext cx="2201499" cy="4348177"/>
            <a:chOff x="6004560" y="995680"/>
            <a:chExt cx="2427837" cy="4795217"/>
          </a:xfrm>
        </p:grpSpPr>
        <p:grpSp>
          <p:nvGrpSpPr>
            <p:cNvPr id="8" name="Group 7">
              <a:extLst>
                <a:ext uri="{FF2B5EF4-FFF2-40B4-BE49-F238E27FC236}">
                  <a16:creationId xmlns:a16="http://schemas.microsoft.com/office/drawing/2014/main" id="{1E6D1758-CB36-7646-B6E6-5DCA0DBC4BC8}"/>
                </a:ext>
              </a:extLst>
            </p:cNvPr>
            <p:cNvGrpSpPr/>
            <p:nvPr/>
          </p:nvGrpSpPr>
          <p:grpSpPr>
            <a:xfrm>
              <a:off x="6759365" y="995680"/>
              <a:ext cx="919800" cy="1626508"/>
              <a:chOff x="1153076" y="2692351"/>
              <a:chExt cx="1714192" cy="3031252"/>
            </a:xfrm>
          </p:grpSpPr>
          <p:pic>
            <p:nvPicPr>
              <p:cNvPr id="9" name="Picture 8">
                <a:extLst>
                  <a:ext uri="{FF2B5EF4-FFF2-40B4-BE49-F238E27FC236}">
                    <a16:creationId xmlns:a16="http://schemas.microsoft.com/office/drawing/2014/main" id="{5E17FC0C-591A-3348-9ECA-D090616385A0}"/>
                  </a:ext>
                </a:extLst>
              </p:cNvPr>
              <p:cNvPicPr>
                <a:picLocks noChangeAspect="1"/>
              </p:cNvPicPr>
              <p:nvPr/>
            </p:nvPicPr>
            <p:blipFill>
              <a:blip r:embed="rId3"/>
              <a:stretch>
                <a:fillRect/>
              </a:stretch>
            </p:blipFill>
            <p:spPr>
              <a:xfrm>
                <a:off x="1800776" y="2692351"/>
                <a:ext cx="418792" cy="880872"/>
              </a:xfrm>
              <a:prstGeom prst="rect">
                <a:avLst/>
              </a:prstGeom>
            </p:spPr>
          </p:pic>
          <p:pic>
            <p:nvPicPr>
              <p:cNvPr id="10" name="Picture 9">
                <a:extLst>
                  <a:ext uri="{FF2B5EF4-FFF2-40B4-BE49-F238E27FC236}">
                    <a16:creationId xmlns:a16="http://schemas.microsoft.com/office/drawing/2014/main" id="{98463F49-D922-4E43-BC4E-B7885F4ECEAF}"/>
                  </a:ext>
                </a:extLst>
              </p:cNvPr>
              <p:cNvPicPr>
                <a:picLocks noChangeAspect="1"/>
              </p:cNvPicPr>
              <p:nvPr/>
            </p:nvPicPr>
            <p:blipFill>
              <a:blip r:embed="rId3"/>
              <a:stretch>
                <a:fillRect/>
              </a:stretch>
            </p:blipFill>
            <p:spPr>
              <a:xfrm>
                <a:off x="1472608" y="3806411"/>
                <a:ext cx="418792" cy="880872"/>
              </a:xfrm>
              <a:prstGeom prst="rect">
                <a:avLst/>
              </a:prstGeom>
            </p:spPr>
          </p:pic>
          <p:pic>
            <p:nvPicPr>
              <p:cNvPr id="11" name="Picture 10">
                <a:extLst>
                  <a:ext uri="{FF2B5EF4-FFF2-40B4-BE49-F238E27FC236}">
                    <a16:creationId xmlns:a16="http://schemas.microsoft.com/office/drawing/2014/main" id="{2909B092-8C4C-9E4C-A8A2-894CF4C8A298}"/>
                  </a:ext>
                </a:extLst>
              </p:cNvPr>
              <p:cNvPicPr>
                <a:picLocks noChangeAspect="1"/>
              </p:cNvPicPr>
              <p:nvPr/>
            </p:nvPicPr>
            <p:blipFill>
              <a:blip r:embed="rId3"/>
              <a:stretch>
                <a:fillRect/>
              </a:stretch>
            </p:blipFill>
            <p:spPr>
              <a:xfrm>
                <a:off x="2120308" y="3806411"/>
                <a:ext cx="418792" cy="880872"/>
              </a:xfrm>
              <a:prstGeom prst="rect">
                <a:avLst/>
              </a:prstGeom>
            </p:spPr>
          </p:pic>
          <p:pic>
            <p:nvPicPr>
              <p:cNvPr id="12" name="Picture 11">
                <a:extLst>
                  <a:ext uri="{FF2B5EF4-FFF2-40B4-BE49-F238E27FC236}">
                    <a16:creationId xmlns:a16="http://schemas.microsoft.com/office/drawing/2014/main" id="{5B8B0BCC-E4EF-8A43-8CEC-F604AA890138}"/>
                  </a:ext>
                </a:extLst>
              </p:cNvPr>
              <p:cNvPicPr>
                <a:picLocks noChangeAspect="1"/>
              </p:cNvPicPr>
              <p:nvPr/>
            </p:nvPicPr>
            <p:blipFill>
              <a:blip r:embed="rId3"/>
              <a:stretch>
                <a:fillRect/>
              </a:stretch>
            </p:blipFill>
            <p:spPr>
              <a:xfrm>
                <a:off x="1153076" y="4842731"/>
                <a:ext cx="418792" cy="880872"/>
              </a:xfrm>
              <a:prstGeom prst="rect">
                <a:avLst/>
              </a:prstGeom>
            </p:spPr>
          </p:pic>
          <p:pic>
            <p:nvPicPr>
              <p:cNvPr id="13" name="Picture 12">
                <a:extLst>
                  <a:ext uri="{FF2B5EF4-FFF2-40B4-BE49-F238E27FC236}">
                    <a16:creationId xmlns:a16="http://schemas.microsoft.com/office/drawing/2014/main" id="{DC460CD6-2D6F-E649-99C7-E78F6D0DEDD0}"/>
                  </a:ext>
                </a:extLst>
              </p:cNvPr>
              <p:cNvPicPr>
                <a:picLocks noChangeAspect="1"/>
              </p:cNvPicPr>
              <p:nvPr/>
            </p:nvPicPr>
            <p:blipFill>
              <a:blip r:embed="rId3"/>
              <a:stretch>
                <a:fillRect/>
              </a:stretch>
            </p:blipFill>
            <p:spPr>
              <a:xfrm>
                <a:off x="1800776" y="4842731"/>
                <a:ext cx="418792" cy="880872"/>
              </a:xfrm>
              <a:prstGeom prst="rect">
                <a:avLst/>
              </a:prstGeom>
            </p:spPr>
          </p:pic>
          <p:pic>
            <p:nvPicPr>
              <p:cNvPr id="14" name="Picture 13">
                <a:extLst>
                  <a:ext uri="{FF2B5EF4-FFF2-40B4-BE49-F238E27FC236}">
                    <a16:creationId xmlns:a16="http://schemas.microsoft.com/office/drawing/2014/main" id="{01F7AB85-436C-3C42-8FED-89077DFD31E7}"/>
                  </a:ext>
                </a:extLst>
              </p:cNvPr>
              <p:cNvPicPr>
                <a:picLocks noChangeAspect="1"/>
              </p:cNvPicPr>
              <p:nvPr/>
            </p:nvPicPr>
            <p:blipFill>
              <a:blip r:embed="rId3"/>
              <a:stretch>
                <a:fillRect/>
              </a:stretch>
            </p:blipFill>
            <p:spPr>
              <a:xfrm>
                <a:off x="2448476" y="4842731"/>
                <a:ext cx="418792" cy="880872"/>
              </a:xfrm>
              <a:prstGeom prst="rect">
                <a:avLst/>
              </a:prstGeom>
            </p:spPr>
          </p:pic>
        </p:grpSp>
        <p:grpSp>
          <p:nvGrpSpPr>
            <p:cNvPr id="15" name="Group 14">
              <a:extLst>
                <a:ext uri="{FF2B5EF4-FFF2-40B4-BE49-F238E27FC236}">
                  <a16:creationId xmlns:a16="http://schemas.microsoft.com/office/drawing/2014/main" id="{0EFEF9E4-89D2-2846-8DFE-40312C990A60}"/>
                </a:ext>
              </a:extLst>
            </p:cNvPr>
            <p:cNvGrpSpPr/>
            <p:nvPr/>
          </p:nvGrpSpPr>
          <p:grpSpPr>
            <a:xfrm>
              <a:off x="6004560" y="2959607"/>
              <a:ext cx="2427837" cy="2831290"/>
              <a:chOff x="3703203" y="658573"/>
              <a:chExt cx="4287720" cy="5000244"/>
            </a:xfrm>
          </p:grpSpPr>
          <p:pic>
            <p:nvPicPr>
              <p:cNvPr id="16" name="Picture 15">
                <a:extLst>
                  <a:ext uri="{FF2B5EF4-FFF2-40B4-BE49-F238E27FC236}">
                    <a16:creationId xmlns:a16="http://schemas.microsoft.com/office/drawing/2014/main" id="{0C1E8AE7-3937-6542-8675-E90E274F8DD6}"/>
                  </a:ext>
                </a:extLst>
              </p:cNvPr>
              <p:cNvPicPr>
                <a:picLocks noChangeAspect="1"/>
              </p:cNvPicPr>
              <p:nvPr/>
            </p:nvPicPr>
            <p:blipFill>
              <a:blip r:embed="rId3"/>
              <a:stretch>
                <a:fillRect/>
              </a:stretch>
            </p:blipFill>
            <p:spPr>
              <a:xfrm>
                <a:off x="4998603" y="658573"/>
                <a:ext cx="418792" cy="880872"/>
              </a:xfrm>
              <a:prstGeom prst="rect">
                <a:avLst/>
              </a:prstGeom>
            </p:spPr>
          </p:pic>
          <p:pic>
            <p:nvPicPr>
              <p:cNvPr id="17" name="Picture 16">
                <a:extLst>
                  <a:ext uri="{FF2B5EF4-FFF2-40B4-BE49-F238E27FC236}">
                    <a16:creationId xmlns:a16="http://schemas.microsoft.com/office/drawing/2014/main" id="{FAB1F3D4-1C5E-3143-97A6-D7B298CF8867}"/>
                  </a:ext>
                </a:extLst>
              </p:cNvPr>
              <p:cNvPicPr>
                <a:picLocks noChangeAspect="1"/>
              </p:cNvPicPr>
              <p:nvPr/>
            </p:nvPicPr>
            <p:blipFill>
              <a:blip r:embed="rId3"/>
              <a:stretch>
                <a:fillRect/>
              </a:stretch>
            </p:blipFill>
            <p:spPr>
              <a:xfrm>
                <a:off x="4675984" y="1694893"/>
                <a:ext cx="418792" cy="880872"/>
              </a:xfrm>
              <a:prstGeom prst="rect">
                <a:avLst/>
              </a:prstGeom>
            </p:spPr>
          </p:pic>
          <p:pic>
            <p:nvPicPr>
              <p:cNvPr id="18" name="Picture 17">
                <a:extLst>
                  <a:ext uri="{FF2B5EF4-FFF2-40B4-BE49-F238E27FC236}">
                    <a16:creationId xmlns:a16="http://schemas.microsoft.com/office/drawing/2014/main" id="{DE22176F-B74B-2146-AC12-A03F0A4F2959}"/>
                  </a:ext>
                </a:extLst>
              </p:cNvPr>
              <p:cNvPicPr>
                <a:picLocks noChangeAspect="1"/>
              </p:cNvPicPr>
              <p:nvPr/>
            </p:nvPicPr>
            <p:blipFill>
              <a:blip r:embed="rId3"/>
              <a:stretch>
                <a:fillRect/>
              </a:stretch>
            </p:blipFill>
            <p:spPr>
              <a:xfrm>
                <a:off x="6276731" y="658573"/>
                <a:ext cx="418792" cy="880872"/>
              </a:xfrm>
              <a:prstGeom prst="rect">
                <a:avLst/>
              </a:prstGeom>
            </p:spPr>
          </p:pic>
          <p:pic>
            <p:nvPicPr>
              <p:cNvPr id="19" name="Picture 18">
                <a:extLst>
                  <a:ext uri="{FF2B5EF4-FFF2-40B4-BE49-F238E27FC236}">
                    <a16:creationId xmlns:a16="http://schemas.microsoft.com/office/drawing/2014/main" id="{7D3AA2FE-9BEF-F447-8810-2408C0CAD3CC}"/>
                  </a:ext>
                </a:extLst>
              </p:cNvPr>
              <p:cNvPicPr>
                <a:picLocks noChangeAspect="1"/>
              </p:cNvPicPr>
              <p:nvPr/>
            </p:nvPicPr>
            <p:blipFill>
              <a:blip r:embed="rId3"/>
              <a:stretch>
                <a:fillRect/>
              </a:stretch>
            </p:blipFill>
            <p:spPr>
              <a:xfrm>
                <a:off x="5306412" y="1694893"/>
                <a:ext cx="418792" cy="880872"/>
              </a:xfrm>
              <a:prstGeom prst="rect">
                <a:avLst/>
              </a:prstGeom>
            </p:spPr>
          </p:pic>
          <p:pic>
            <p:nvPicPr>
              <p:cNvPr id="20" name="Picture 19">
                <a:extLst>
                  <a:ext uri="{FF2B5EF4-FFF2-40B4-BE49-F238E27FC236}">
                    <a16:creationId xmlns:a16="http://schemas.microsoft.com/office/drawing/2014/main" id="{998C6463-76BE-FB47-939A-6CA6D04CAFFB}"/>
                  </a:ext>
                </a:extLst>
              </p:cNvPr>
              <p:cNvPicPr>
                <a:picLocks noChangeAspect="1"/>
              </p:cNvPicPr>
              <p:nvPr/>
            </p:nvPicPr>
            <p:blipFill>
              <a:blip r:embed="rId3"/>
              <a:stretch>
                <a:fillRect/>
              </a:stretch>
            </p:blipFill>
            <p:spPr>
              <a:xfrm>
                <a:off x="5954112" y="1694893"/>
                <a:ext cx="418792" cy="880872"/>
              </a:xfrm>
              <a:prstGeom prst="rect">
                <a:avLst/>
              </a:prstGeom>
            </p:spPr>
          </p:pic>
          <p:pic>
            <p:nvPicPr>
              <p:cNvPr id="21" name="Picture 20">
                <a:extLst>
                  <a:ext uri="{FF2B5EF4-FFF2-40B4-BE49-F238E27FC236}">
                    <a16:creationId xmlns:a16="http://schemas.microsoft.com/office/drawing/2014/main" id="{22725B9D-E583-4747-9D14-7C4283969F48}"/>
                  </a:ext>
                </a:extLst>
              </p:cNvPr>
              <p:cNvPicPr>
                <a:picLocks noChangeAspect="1"/>
              </p:cNvPicPr>
              <p:nvPr/>
            </p:nvPicPr>
            <p:blipFill>
              <a:blip r:embed="rId3"/>
              <a:stretch>
                <a:fillRect/>
              </a:stretch>
            </p:blipFill>
            <p:spPr>
              <a:xfrm>
                <a:off x="6601812" y="1694893"/>
                <a:ext cx="418792" cy="880872"/>
              </a:xfrm>
              <a:prstGeom prst="rect">
                <a:avLst/>
              </a:prstGeom>
            </p:spPr>
          </p:pic>
          <p:pic>
            <p:nvPicPr>
              <p:cNvPr id="22" name="Picture 21">
                <a:extLst>
                  <a:ext uri="{FF2B5EF4-FFF2-40B4-BE49-F238E27FC236}">
                    <a16:creationId xmlns:a16="http://schemas.microsoft.com/office/drawing/2014/main" id="{052093B7-F757-9746-A192-64DF13BFB53A}"/>
                  </a:ext>
                </a:extLst>
              </p:cNvPr>
              <p:cNvPicPr>
                <a:picLocks noChangeAspect="1"/>
              </p:cNvPicPr>
              <p:nvPr/>
            </p:nvPicPr>
            <p:blipFill>
              <a:blip r:embed="rId3"/>
              <a:stretch>
                <a:fillRect/>
              </a:stretch>
            </p:blipFill>
            <p:spPr>
              <a:xfrm>
                <a:off x="4028284" y="3741625"/>
                <a:ext cx="418792" cy="880872"/>
              </a:xfrm>
              <a:prstGeom prst="rect">
                <a:avLst/>
              </a:prstGeom>
            </p:spPr>
          </p:pic>
          <p:pic>
            <p:nvPicPr>
              <p:cNvPr id="23" name="Picture 22">
                <a:extLst>
                  <a:ext uri="{FF2B5EF4-FFF2-40B4-BE49-F238E27FC236}">
                    <a16:creationId xmlns:a16="http://schemas.microsoft.com/office/drawing/2014/main" id="{9D62A9F6-8BF8-ED4E-B002-03045671C4AB}"/>
                  </a:ext>
                </a:extLst>
              </p:cNvPr>
              <p:cNvPicPr>
                <a:picLocks noChangeAspect="1"/>
              </p:cNvPicPr>
              <p:nvPr/>
            </p:nvPicPr>
            <p:blipFill>
              <a:blip r:embed="rId3"/>
              <a:stretch>
                <a:fillRect/>
              </a:stretch>
            </p:blipFill>
            <p:spPr>
              <a:xfrm>
                <a:off x="4675984" y="3741625"/>
                <a:ext cx="418792" cy="880872"/>
              </a:xfrm>
              <a:prstGeom prst="rect">
                <a:avLst/>
              </a:prstGeom>
            </p:spPr>
          </p:pic>
          <p:pic>
            <p:nvPicPr>
              <p:cNvPr id="24" name="Picture 23">
                <a:extLst>
                  <a:ext uri="{FF2B5EF4-FFF2-40B4-BE49-F238E27FC236}">
                    <a16:creationId xmlns:a16="http://schemas.microsoft.com/office/drawing/2014/main" id="{22AD86E8-84AE-ED4C-A43D-8E68C71C3489}"/>
                  </a:ext>
                </a:extLst>
              </p:cNvPr>
              <p:cNvPicPr>
                <a:picLocks noChangeAspect="1"/>
              </p:cNvPicPr>
              <p:nvPr/>
            </p:nvPicPr>
            <p:blipFill>
              <a:blip r:embed="rId3"/>
              <a:stretch>
                <a:fillRect/>
              </a:stretch>
            </p:blipFill>
            <p:spPr>
              <a:xfrm>
                <a:off x="5323684" y="3741625"/>
                <a:ext cx="418792" cy="880872"/>
              </a:xfrm>
              <a:prstGeom prst="rect">
                <a:avLst/>
              </a:prstGeom>
            </p:spPr>
          </p:pic>
          <p:pic>
            <p:nvPicPr>
              <p:cNvPr id="25" name="Picture 24">
                <a:extLst>
                  <a:ext uri="{FF2B5EF4-FFF2-40B4-BE49-F238E27FC236}">
                    <a16:creationId xmlns:a16="http://schemas.microsoft.com/office/drawing/2014/main" id="{4C68D8B5-E52E-9F4F-A673-EA227A902566}"/>
                  </a:ext>
                </a:extLst>
              </p:cNvPr>
              <p:cNvPicPr>
                <a:picLocks noChangeAspect="1"/>
              </p:cNvPicPr>
              <p:nvPr/>
            </p:nvPicPr>
            <p:blipFill>
              <a:blip r:embed="rId3"/>
              <a:stretch>
                <a:fillRect/>
              </a:stretch>
            </p:blipFill>
            <p:spPr>
              <a:xfrm>
                <a:off x="4350903" y="4777945"/>
                <a:ext cx="418792" cy="880872"/>
              </a:xfrm>
              <a:prstGeom prst="rect">
                <a:avLst/>
              </a:prstGeom>
            </p:spPr>
          </p:pic>
          <p:pic>
            <p:nvPicPr>
              <p:cNvPr id="26" name="Picture 25">
                <a:extLst>
                  <a:ext uri="{FF2B5EF4-FFF2-40B4-BE49-F238E27FC236}">
                    <a16:creationId xmlns:a16="http://schemas.microsoft.com/office/drawing/2014/main" id="{6C9532EC-E576-4A4E-BA6F-BF820B8D9DE9}"/>
                  </a:ext>
                </a:extLst>
              </p:cNvPr>
              <p:cNvPicPr>
                <a:picLocks noChangeAspect="1"/>
              </p:cNvPicPr>
              <p:nvPr/>
            </p:nvPicPr>
            <p:blipFill>
              <a:blip r:embed="rId3"/>
              <a:stretch>
                <a:fillRect/>
              </a:stretch>
            </p:blipFill>
            <p:spPr>
              <a:xfrm>
                <a:off x="4998603" y="4777945"/>
                <a:ext cx="418792" cy="880872"/>
              </a:xfrm>
              <a:prstGeom prst="rect">
                <a:avLst/>
              </a:prstGeom>
            </p:spPr>
          </p:pic>
          <p:pic>
            <p:nvPicPr>
              <p:cNvPr id="27" name="Picture 26">
                <a:extLst>
                  <a:ext uri="{FF2B5EF4-FFF2-40B4-BE49-F238E27FC236}">
                    <a16:creationId xmlns:a16="http://schemas.microsoft.com/office/drawing/2014/main" id="{9B5CFAD0-7AAF-5D4D-8C75-86635D598C19}"/>
                  </a:ext>
                </a:extLst>
              </p:cNvPr>
              <p:cNvPicPr>
                <a:picLocks noChangeAspect="1"/>
              </p:cNvPicPr>
              <p:nvPr/>
            </p:nvPicPr>
            <p:blipFill>
              <a:blip r:embed="rId3"/>
              <a:stretch>
                <a:fillRect/>
              </a:stretch>
            </p:blipFill>
            <p:spPr>
              <a:xfrm>
                <a:off x="5646303" y="4777945"/>
                <a:ext cx="418792" cy="880872"/>
              </a:xfrm>
              <a:prstGeom prst="rect">
                <a:avLst/>
              </a:prstGeom>
            </p:spPr>
          </p:pic>
          <p:pic>
            <p:nvPicPr>
              <p:cNvPr id="28" name="Picture 27">
                <a:extLst>
                  <a:ext uri="{FF2B5EF4-FFF2-40B4-BE49-F238E27FC236}">
                    <a16:creationId xmlns:a16="http://schemas.microsoft.com/office/drawing/2014/main" id="{559E07D2-443F-F542-BFED-E9E354129180}"/>
                  </a:ext>
                </a:extLst>
              </p:cNvPr>
              <p:cNvPicPr>
                <a:picLocks noChangeAspect="1"/>
              </p:cNvPicPr>
              <p:nvPr/>
            </p:nvPicPr>
            <p:blipFill>
              <a:blip r:embed="rId3"/>
              <a:stretch>
                <a:fillRect/>
              </a:stretch>
            </p:blipFill>
            <p:spPr>
              <a:xfrm>
                <a:off x="5954112" y="3741625"/>
                <a:ext cx="418792" cy="880872"/>
              </a:xfrm>
              <a:prstGeom prst="rect">
                <a:avLst/>
              </a:prstGeom>
            </p:spPr>
          </p:pic>
          <p:pic>
            <p:nvPicPr>
              <p:cNvPr id="29" name="Picture 28">
                <a:extLst>
                  <a:ext uri="{FF2B5EF4-FFF2-40B4-BE49-F238E27FC236}">
                    <a16:creationId xmlns:a16="http://schemas.microsoft.com/office/drawing/2014/main" id="{EA610B31-43EB-374D-8AF0-3B40072533A7}"/>
                  </a:ext>
                </a:extLst>
              </p:cNvPr>
              <p:cNvPicPr>
                <a:picLocks noChangeAspect="1"/>
              </p:cNvPicPr>
              <p:nvPr/>
            </p:nvPicPr>
            <p:blipFill>
              <a:blip r:embed="rId3"/>
              <a:stretch>
                <a:fillRect/>
              </a:stretch>
            </p:blipFill>
            <p:spPr>
              <a:xfrm>
                <a:off x="6601812" y="3741625"/>
                <a:ext cx="418792" cy="880872"/>
              </a:xfrm>
              <a:prstGeom prst="rect">
                <a:avLst/>
              </a:prstGeom>
            </p:spPr>
          </p:pic>
          <p:pic>
            <p:nvPicPr>
              <p:cNvPr id="30" name="Picture 29">
                <a:extLst>
                  <a:ext uri="{FF2B5EF4-FFF2-40B4-BE49-F238E27FC236}">
                    <a16:creationId xmlns:a16="http://schemas.microsoft.com/office/drawing/2014/main" id="{FDFE6469-8DE9-6F43-AD78-33C431E7718B}"/>
                  </a:ext>
                </a:extLst>
              </p:cNvPr>
              <p:cNvPicPr>
                <a:picLocks noChangeAspect="1"/>
              </p:cNvPicPr>
              <p:nvPr/>
            </p:nvPicPr>
            <p:blipFill>
              <a:blip r:embed="rId3"/>
              <a:stretch>
                <a:fillRect/>
              </a:stretch>
            </p:blipFill>
            <p:spPr>
              <a:xfrm>
                <a:off x="7249512" y="3741625"/>
                <a:ext cx="418792" cy="880872"/>
              </a:xfrm>
              <a:prstGeom prst="rect">
                <a:avLst/>
              </a:prstGeom>
            </p:spPr>
          </p:pic>
          <p:pic>
            <p:nvPicPr>
              <p:cNvPr id="31" name="Picture 30">
                <a:extLst>
                  <a:ext uri="{FF2B5EF4-FFF2-40B4-BE49-F238E27FC236}">
                    <a16:creationId xmlns:a16="http://schemas.microsoft.com/office/drawing/2014/main" id="{B5969347-BABB-C64D-8CBC-C9126D4FA65A}"/>
                  </a:ext>
                </a:extLst>
              </p:cNvPr>
              <p:cNvPicPr>
                <a:picLocks noChangeAspect="1"/>
              </p:cNvPicPr>
              <p:nvPr/>
            </p:nvPicPr>
            <p:blipFill>
              <a:blip r:embed="rId3"/>
              <a:stretch>
                <a:fillRect/>
              </a:stretch>
            </p:blipFill>
            <p:spPr>
              <a:xfrm>
                <a:off x="6276731" y="4777945"/>
                <a:ext cx="418792" cy="880872"/>
              </a:xfrm>
              <a:prstGeom prst="rect">
                <a:avLst/>
              </a:prstGeom>
            </p:spPr>
          </p:pic>
          <p:pic>
            <p:nvPicPr>
              <p:cNvPr id="32" name="Picture 31">
                <a:extLst>
                  <a:ext uri="{FF2B5EF4-FFF2-40B4-BE49-F238E27FC236}">
                    <a16:creationId xmlns:a16="http://schemas.microsoft.com/office/drawing/2014/main" id="{D925F597-7638-534A-B845-C43C2A9D7E21}"/>
                  </a:ext>
                </a:extLst>
              </p:cNvPr>
              <p:cNvPicPr>
                <a:picLocks noChangeAspect="1"/>
              </p:cNvPicPr>
              <p:nvPr/>
            </p:nvPicPr>
            <p:blipFill>
              <a:blip r:embed="rId3"/>
              <a:stretch>
                <a:fillRect/>
              </a:stretch>
            </p:blipFill>
            <p:spPr>
              <a:xfrm>
                <a:off x="6924431" y="4777945"/>
                <a:ext cx="418792" cy="880872"/>
              </a:xfrm>
              <a:prstGeom prst="rect">
                <a:avLst/>
              </a:prstGeom>
            </p:spPr>
          </p:pic>
          <p:pic>
            <p:nvPicPr>
              <p:cNvPr id="33" name="Picture 32">
                <a:extLst>
                  <a:ext uri="{FF2B5EF4-FFF2-40B4-BE49-F238E27FC236}">
                    <a16:creationId xmlns:a16="http://schemas.microsoft.com/office/drawing/2014/main" id="{320041A0-8572-EF41-A6D5-ADA4E7EFFC5A}"/>
                  </a:ext>
                </a:extLst>
              </p:cNvPr>
              <p:cNvPicPr>
                <a:picLocks noChangeAspect="1"/>
              </p:cNvPicPr>
              <p:nvPr/>
            </p:nvPicPr>
            <p:blipFill>
              <a:blip r:embed="rId3"/>
              <a:stretch>
                <a:fillRect/>
              </a:stretch>
            </p:blipFill>
            <p:spPr>
              <a:xfrm>
                <a:off x="7572131" y="4777945"/>
                <a:ext cx="418792" cy="880872"/>
              </a:xfrm>
              <a:prstGeom prst="rect">
                <a:avLst/>
              </a:prstGeom>
            </p:spPr>
          </p:pic>
          <p:pic>
            <p:nvPicPr>
              <p:cNvPr id="34" name="Picture 33">
                <a:extLst>
                  <a:ext uri="{FF2B5EF4-FFF2-40B4-BE49-F238E27FC236}">
                    <a16:creationId xmlns:a16="http://schemas.microsoft.com/office/drawing/2014/main" id="{0C9E5130-B19E-2149-9253-5E5FBB589F80}"/>
                  </a:ext>
                </a:extLst>
              </p:cNvPr>
              <p:cNvPicPr>
                <a:picLocks noChangeAspect="1"/>
              </p:cNvPicPr>
              <p:nvPr/>
            </p:nvPicPr>
            <p:blipFill>
              <a:blip r:embed="rId3"/>
              <a:stretch>
                <a:fillRect/>
              </a:stretch>
            </p:blipFill>
            <p:spPr>
              <a:xfrm>
                <a:off x="3703203" y="4777945"/>
                <a:ext cx="418792" cy="880872"/>
              </a:xfrm>
              <a:prstGeom prst="rect">
                <a:avLst/>
              </a:prstGeom>
            </p:spPr>
          </p:pic>
          <p:pic>
            <p:nvPicPr>
              <p:cNvPr id="35" name="Picture 34">
                <a:extLst>
                  <a:ext uri="{FF2B5EF4-FFF2-40B4-BE49-F238E27FC236}">
                    <a16:creationId xmlns:a16="http://schemas.microsoft.com/office/drawing/2014/main" id="{5BEBFAC1-B9C6-B441-89BD-109CC99B7D58}"/>
                  </a:ext>
                </a:extLst>
              </p:cNvPr>
              <p:cNvPicPr>
                <a:picLocks noChangeAspect="1"/>
              </p:cNvPicPr>
              <p:nvPr/>
            </p:nvPicPr>
            <p:blipFill>
              <a:blip r:embed="rId3"/>
              <a:stretch>
                <a:fillRect/>
              </a:stretch>
            </p:blipFill>
            <p:spPr>
              <a:xfrm>
                <a:off x="4350903" y="2722577"/>
                <a:ext cx="418792" cy="880872"/>
              </a:xfrm>
              <a:prstGeom prst="rect">
                <a:avLst/>
              </a:prstGeom>
            </p:spPr>
          </p:pic>
          <p:pic>
            <p:nvPicPr>
              <p:cNvPr id="36" name="Picture 35">
                <a:extLst>
                  <a:ext uri="{FF2B5EF4-FFF2-40B4-BE49-F238E27FC236}">
                    <a16:creationId xmlns:a16="http://schemas.microsoft.com/office/drawing/2014/main" id="{3A682964-A86F-4C44-BFB0-455ABEBE64BE}"/>
                  </a:ext>
                </a:extLst>
              </p:cNvPr>
              <p:cNvPicPr>
                <a:picLocks noChangeAspect="1"/>
              </p:cNvPicPr>
              <p:nvPr/>
            </p:nvPicPr>
            <p:blipFill>
              <a:blip r:embed="rId3"/>
              <a:stretch>
                <a:fillRect/>
              </a:stretch>
            </p:blipFill>
            <p:spPr>
              <a:xfrm>
                <a:off x="4998603" y="2722577"/>
                <a:ext cx="418792" cy="880872"/>
              </a:xfrm>
              <a:prstGeom prst="rect">
                <a:avLst/>
              </a:prstGeom>
            </p:spPr>
          </p:pic>
          <p:pic>
            <p:nvPicPr>
              <p:cNvPr id="37" name="Picture 36">
                <a:extLst>
                  <a:ext uri="{FF2B5EF4-FFF2-40B4-BE49-F238E27FC236}">
                    <a16:creationId xmlns:a16="http://schemas.microsoft.com/office/drawing/2014/main" id="{081F4DCA-AF9B-4844-86C6-DB5F9B5E06FB}"/>
                  </a:ext>
                </a:extLst>
              </p:cNvPr>
              <p:cNvPicPr>
                <a:picLocks noChangeAspect="1"/>
              </p:cNvPicPr>
              <p:nvPr/>
            </p:nvPicPr>
            <p:blipFill>
              <a:blip r:embed="rId3"/>
              <a:stretch>
                <a:fillRect/>
              </a:stretch>
            </p:blipFill>
            <p:spPr>
              <a:xfrm>
                <a:off x="5646303" y="2722577"/>
                <a:ext cx="418792" cy="880872"/>
              </a:xfrm>
              <a:prstGeom prst="rect">
                <a:avLst/>
              </a:prstGeom>
            </p:spPr>
          </p:pic>
          <p:pic>
            <p:nvPicPr>
              <p:cNvPr id="38" name="Picture 37">
                <a:extLst>
                  <a:ext uri="{FF2B5EF4-FFF2-40B4-BE49-F238E27FC236}">
                    <a16:creationId xmlns:a16="http://schemas.microsoft.com/office/drawing/2014/main" id="{1D98E7AC-916D-6542-B62A-41D33A46B5F6}"/>
                  </a:ext>
                </a:extLst>
              </p:cNvPr>
              <p:cNvPicPr>
                <a:picLocks noChangeAspect="1"/>
              </p:cNvPicPr>
              <p:nvPr/>
            </p:nvPicPr>
            <p:blipFill>
              <a:blip r:embed="rId3"/>
              <a:stretch>
                <a:fillRect/>
              </a:stretch>
            </p:blipFill>
            <p:spPr>
              <a:xfrm>
                <a:off x="6276731" y="2722577"/>
                <a:ext cx="418792" cy="880872"/>
              </a:xfrm>
              <a:prstGeom prst="rect">
                <a:avLst/>
              </a:prstGeom>
            </p:spPr>
          </p:pic>
          <p:pic>
            <p:nvPicPr>
              <p:cNvPr id="39" name="Picture 38">
                <a:extLst>
                  <a:ext uri="{FF2B5EF4-FFF2-40B4-BE49-F238E27FC236}">
                    <a16:creationId xmlns:a16="http://schemas.microsoft.com/office/drawing/2014/main" id="{E6B5819C-28A0-B54D-A051-372C09D38178}"/>
                  </a:ext>
                </a:extLst>
              </p:cNvPr>
              <p:cNvPicPr>
                <a:picLocks noChangeAspect="1"/>
              </p:cNvPicPr>
              <p:nvPr/>
            </p:nvPicPr>
            <p:blipFill>
              <a:blip r:embed="rId3"/>
              <a:stretch>
                <a:fillRect/>
              </a:stretch>
            </p:blipFill>
            <p:spPr>
              <a:xfrm>
                <a:off x="6924431" y="2722577"/>
                <a:ext cx="418792" cy="880872"/>
              </a:xfrm>
              <a:prstGeom prst="rect">
                <a:avLst/>
              </a:prstGeom>
            </p:spPr>
          </p:pic>
        </p:grpSp>
      </p:grpSp>
    </p:spTree>
    <p:extLst>
      <p:ext uri="{BB962C8B-B14F-4D97-AF65-F5344CB8AC3E}">
        <p14:creationId xmlns:p14="http://schemas.microsoft.com/office/powerpoint/2010/main" val="296679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1" descr="Can You Solve This?">
            <a:hlinkClick r:id="" action="ppaction://media"/>
            <a:extLst>
              <a:ext uri="{FF2B5EF4-FFF2-40B4-BE49-F238E27FC236}">
                <a16:creationId xmlns:a16="http://schemas.microsoft.com/office/drawing/2014/main" id="{27DB30F8-4921-154C-AE01-AAAC453153CB}"/>
              </a:ext>
            </a:extLst>
          </p:cNvPr>
          <p:cNvPicPr>
            <a:picLocks noRot="1" noChangeAspect="1"/>
          </p:cNvPicPr>
          <p:nvPr>
            <a:videoFile r:link="rId1"/>
          </p:nvPr>
        </p:nvPicPr>
        <p:blipFill>
          <a:blip r:embed="rId4"/>
          <a:stretch>
            <a:fillRect/>
          </a:stretch>
        </p:blipFill>
        <p:spPr>
          <a:xfrm>
            <a:off x="1524000" y="1714500"/>
            <a:ext cx="6096000" cy="3429000"/>
          </a:xfrm>
          <a:prstGeom prst="rect">
            <a:avLst/>
          </a:prstGeom>
          <a:ln>
            <a:solidFill>
              <a:schemeClr val="bg1">
                <a:lumMod val="75000"/>
              </a:schemeClr>
            </a:solidFill>
          </a:ln>
        </p:spPr>
      </p:pic>
    </p:spTree>
    <p:extLst>
      <p:ext uri="{BB962C8B-B14F-4D97-AF65-F5344CB8AC3E}">
        <p14:creationId xmlns:p14="http://schemas.microsoft.com/office/powerpoint/2010/main" val="17681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BC9BE-BD43-6D46-A73D-AEB3AD27BC9D}"/>
              </a:ext>
            </a:extLst>
          </p:cNvPr>
          <p:cNvPicPr>
            <a:picLocks noChangeAspect="1"/>
          </p:cNvPicPr>
          <p:nvPr/>
        </p:nvPicPr>
        <p:blipFill>
          <a:blip r:embed="rId3"/>
          <a:stretch>
            <a:fillRect/>
          </a:stretch>
        </p:blipFill>
        <p:spPr>
          <a:xfrm>
            <a:off x="5042902" y="1245045"/>
            <a:ext cx="4070618" cy="4769676"/>
          </a:xfrm>
          <a:prstGeom prst="rect">
            <a:avLst/>
          </a:prstGeom>
        </p:spPr>
      </p:pic>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The Four Card Task</a:t>
            </a:r>
          </a:p>
        </p:txBody>
      </p:sp>
      <p:sp>
        <p:nvSpPr>
          <p:cNvPr id="3" name="Google Shape;209;p24">
            <a:extLst>
              <a:ext uri="{FF2B5EF4-FFF2-40B4-BE49-F238E27FC236}">
                <a16:creationId xmlns:a16="http://schemas.microsoft.com/office/drawing/2014/main" id="{F6143BCD-868F-AD4A-9926-D16E346AB2EA}"/>
              </a:ext>
            </a:extLst>
          </p:cNvPr>
          <p:cNvSpPr txBox="1"/>
          <p:nvPr/>
        </p:nvSpPr>
        <p:spPr>
          <a:xfrm>
            <a:off x="478500" y="1901439"/>
            <a:ext cx="4865660" cy="3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Suppose each card has a number on one side and a letter on the other. Which of these cards are worth turning over if you want to know whether the statement below is </a:t>
            </a:r>
            <a:r>
              <a:rPr lang="en-US" sz="20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false</a:t>
            </a: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a:t>
            </a:r>
            <a:endParaRPr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l" rtl="0">
              <a:spcBef>
                <a:spcPts val="0"/>
              </a:spcBef>
              <a:spcAft>
                <a:spcPts val="0"/>
              </a:spcAft>
              <a:buNone/>
            </a:pPr>
            <a:endParaRPr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l" rtl="0">
              <a:spcBef>
                <a:spcPts val="0"/>
              </a:spcBef>
              <a:spcAft>
                <a:spcPts val="0"/>
              </a:spcAft>
              <a:buNone/>
            </a:pPr>
            <a:endParaRPr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sp>
        <p:nvSpPr>
          <p:cNvPr id="4" name="Google Shape;212;p24">
            <a:extLst>
              <a:ext uri="{FF2B5EF4-FFF2-40B4-BE49-F238E27FC236}">
                <a16:creationId xmlns:a16="http://schemas.microsoft.com/office/drawing/2014/main" id="{131074CB-A154-394A-91DC-FCE16E6D8F80}"/>
              </a:ext>
            </a:extLst>
          </p:cNvPr>
          <p:cNvSpPr txBox="1"/>
          <p:nvPr/>
        </p:nvSpPr>
        <p:spPr>
          <a:xfrm>
            <a:off x="495673" y="3629883"/>
            <a:ext cx="4848487" cy="18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dirty="0">
                <a:solidFill>
                  <a:srgbClr val="003399"/>
                </a:solidFill>
                <a:latin typeface="Noto Sans" panose="020B0502040504020204" pitchFamily="34" charset="0"/>
                <a:ea typeface="Noto Sans" panose="020B0502040504020204" pitchFamily="34" charset="0"/>
                <a:cs typeface="Noto Sans" panose="020B0502040504020204" pitchFamily="34" charset="0"/>
                <a:sym typeface="Calibri"/>
              </a:rPr>
              <a:t>"If a card has a vowel on one side, then it has an even number on the other side."</a:t>
            </a:r>
            <a:endParaRPr sz="20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l" rtl="0">
              <a:spcBef>
                <a:spcPts val="0"/>
              </a:spcBef>
              <a:spcAft>
                <a:spcPts val="0"/>
              </a:spcAft>
              <a:buNone/>
            </a:pPr>
            <a:endParaRPr sz="2000" dirty="0">
              <a:latin typeface="Noto Sans" panose="020B0502040504020204" pitchFamily="34" charset="0"/>
              <a:ea typeface="Noto Sans" panose="020B0502040504020204" pitchFamily="34" charset="0"/>
              <a:cs typeface="Noto Sans" panose="020B0502040504020204" pitchFamily="34" charset="0"/>
              <a:sym typeface="Calibri"/>
            </a:endParaRPr>
          </a:p>
        </p:txBody>
      </p:sp>
    </p:spTree>
    <p:extLst>
      <p:ext uri="{BB962C8B-B14F-4D97-AF65-F5344CB8AC3E}">
        <p14:creationId xmlns:p14="http://schemas.microsoft.com/office/powerpoint/2010/main" val="77239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Confirmation Bias</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453315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spcAft>
                <a:spcPts val="1000"/>
              </a:spcAft>
            </a:pPr>
            <a:r>
              <a:rPr lang="en-US" sz="2000" dirty="0"/>
              <a:t>People are given a set of numbers (2, 4, 6). They are asked to come up with three numbers that have a similar pattern.  </a:t>
            </a:r>
          </a:p>
          <a:p>
            <a:pPr lvl="0">
              <a:spcBef>
                <a:spcPts val="0"/>
              </a:spcBef>
            </a:pPr>
            <a:r>
              <a:rPr lang="en-US" sz="2000" dirty="0"/>
              <a:t>College students with opposing views on capital punishment read two pretend studies (one saying it helps deter criminals and the other that it didn’t). They were asked how convincing the studies were.</a:t>
            </a:r>
          </a:p>
          <a:p>
            <a:pPr lvl="0">
              <a:spcBef>
                <a:spcPts val="1000"/>
              </a:spcBef>
              <a:spcAft>
                <a:spcPts val="1000"/>
              </a:spcAft>
            </a:pPr>
            <a:endParaRPr lang="en-US" sz="2000" dirty="0">
              <a:highlight>
                <a:srgbClr val="FFFF00"/>
              </a:highlight>
            </a:endParaRPr>
          </a:p>
          <a:p>
            <a:pPr lvl="0">
              <a:spcBef>
                <a:spcPts val="0"/>
              </a:spcBef>
              <a:spcAft>
                <a:spcPts val="1000"/>
              </a:spcAft>
            </a:pPr>
            <a:endParaRPr lang="en-US" sz="2000" dirty="0">
              <a:highlight>
                <a:srgbClr val="FFFF00"/>
              </a:highlight>
            </a:endParaRPr>
          </a:p>
        </p:txBody>
      </p:sp>
      <p:pic>
        <p:nvPicPr>
          <p:cNvPr id="3" name="Picture 2">
            <a:extLst>
              <a:ext uri="{FF2B5EF4-FFF2-40B4-BE49-F238E27FC236}">
                <a16:creationId xmlns:a16="http://schemas.microsoft.com/office/drawing/2014/main" id="{7EF3F2E8-6261-3D4E-96F6-D40CBE58C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1469" y="1391921"/>
            <a:ext cx="3704658" cy="2468879"/>
          </a:xfrm>
          <a:prstGeom prst="rect">
            <a:avLst/>
          </a:prstGeom>
        </p:spPr>
      </p:pic>
    </p:spTree>
    <p:extLst>
      <p:ext uri="{BB962C8B-B14F-4D97-AF65-F5344CB8AC3E}">
        <p14:creationId xmlns:p14="http://schemas.microsoft.com/office/powerpoint/2010/main" val="393424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Confirmation Bias</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543739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spcAft>
                <a:spcPts val="1000"/>
              </a:spcAft>
            </a:pPr>
            <a:r>
              <a:rPr lang="en-US" sz="2000" dirty="0"/>
              <a:t>The tendency of people to interpret new information in a way that supports their pre-existing beliefs</a:t>
            </a:r>
            <a:endParaRPr lang="en-US" sz="2000" dirty="0">
              <a:highlight>
                <a:srgbClr val="FFFF00"/>
              </a:highlight>
            </a:endParaRPr>
          </a:p>
        </p:txBody>
      </p:sp>
      <p:pic>
        <p:nvPicPr>
          <p:cNvPr id="8" name="Picture 7">
            <a:extLst>
              <a:ext uri="{FF2B5EF4-FFF2-40B4-BE49-F238E27FC236}">
                <a16:creationId xmlns:a16="http://schemas.microsoft.com/office/drawing/2014/main" id="{04C77C8B-393E-814A-8EA0-D4A76743D0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0429" y="3210560"/>
            <a:ext cx="3900291" cy="2596944"/>
          </a:xfrm>
          <a:prstGeom prst="rect">
            <a:avLst/>
          </a:prstGeom>
        </p:spPr>
      </p:pic>
    </p:spTree>
    <p:extLst>
      <p:ext uri="{BB962C8B-B14F-4D97-AF65-F5344CB8AC3E}">
        <p14:creationId xmlns:p14="http://schemas.microsoft.com/office/powerpoint/2010/main" val="250365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Menu Engineering</a:t>
            </a:r>
          </a:p>
        </p:txBody>
      </p:sp>
      <p:pic>
        <p:nvPicPr>
          <p:cNvPr id="3" name="Picture 2">
            <a:extLst>
              <a:ext uri="{FF2B5EF4-FFF2-40B4-BE49-F238E27FC236}">
                <a16:creationId xmlns:a16="http://schemas.microsoft.com/office/drawing/2014/main" id="{7509E016-B46E-E84A-8B49-C67AF52B12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961" y="1876085"/>
            <a:ext cx="5817319" cy="4111414"/>
          </a:xfrm>
          <a:prstGeom prst="rect">
            <a:avLst/>
          </a:prstGeom>
        </p:spPr>
      </p:pic>
    </p:spTree>
    <p:extLst>
      <p:ext uri="{BB962C8B-B14F-4D97-AF65-F5344CB8AC3E}">
        <p14:creationId xmlns:p14="http://schemas.microsoft.com/office/powerpoint/2010/main" val="10185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B03FDB-C9D9-7146-A8BC-B299999D62D0}"/>
              </a:ext>
            </a:extLst>
          </p:cNvPr>
          <p:cNvPicPr>
            <a:picLocks noChangeAspect="1"/>
          </p:cNvPicPr>
          <p:nvPr/>
        </p:nvPicPr>
        <p:blipFill>
          <a:blip r:embed="rId3"/>
          <a:stretch>
            <a:fillRect/>
          </a:stretch>
        </p:blipFill>
        <p:spPr>
          <a:xfrm>
            <a:off x="633730" y="1105802"/>
            <a:ext cx="6447790" cy="4828657"/>
          </a:xfrm>
          <a:prstGeom prst="rect">
            <a:avLst/>
          </a:prstGeom>
        </p:spPr>
      </p:pic>
      <p:sp>
        <p:nvSpPr>
          <p:cNvPr id="8" name="Rectangle 7">
            <a:extLst>
              <a:ext uri="{FF2B5EF4-FFF2-40B4-BE49-F238E27FC236}">
                <a16:creationId xmlns:a16="http://schemas.microsoft.com/office/drawing/2014/main" id="{F54FC5EE-178D-9141-8C19-9E52AD290C09}"/>
              </a:ext>
            </a:extLst>
          </p:cNvPr>
          <p:cNvSpPr/>
          <p:nvPr/>
        </p:nvSpPr>
        <p:spPr>
          <a:xfrm>
            <a:off x="2956560" y="914400"/>
            <a:ext cx="4531360" cy="427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Activity: Analyze the Menus</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508179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1000"/>
              </a:spcBef>
            </a:pPr>
            <a:r>
              <a:rPr lang="en-US" sz="2400" dirty="0"/>
              <a:t>What type(s) of restaurant </a:t>
            </a:r>
            <a:br>
              <a:rPr lang="en-US" sz="2400" dirty="0"/>
            </a:br>
            <a:r>
              <a:rPr lang="en-US" sz="2400" dirty="0"/>
              <a:t>menus you will analyze.</a:t>
            </a:r>
          </a:p>
          <a:p>
            <a:pPr marL="457200" lvl="0" indent="-342900">
              <a:lnSpc>
                <a:spcPct val="100000"/>
              </a:lnSpc>
              <a:spcBef>
                <a:spcPts val="1000"/>
              </a:spcBef>
              <a:spcAft>
                <a:spcPts val="600"/>
              </a:spcAft>
              <a:buSzPts val="1800"/>
              <a:buChar char="•"/>
            </a:pPr>
            <a:r>
              <a:rPr lang="en-US" sz="2000" dirty="0"/>
              <a:t>Similar or different types </a:t>
            </a:r>
            <a:br>
              <a:rPr lang="en-US" sz="2000" dirty="0"/>
            </a:br>
            <a:r>
              <a:rPr lang="en-US" sz="2000" dirty="0"/>
              <a:t>of restaurants?</a:t>
            </a:r>
          </a:p>
          <a:p>
            <a:pPr marL="457200" lvl="0" indent="-342900">
              <a:lnSpc>
                <a:spcPct val="100000"/>
              </a:lnSpc>
              <a:spcBef>
                <a:spcPts val="0"/>
              </a:spcBef>
              <a:spcAft>
                <a:spcPts val="600"/>
              </a:spcAft>
              <a:buSzPts val="1800"/>
              <a:buChar char="•"/>
            </a:pPr>
            <a:r>
              <a:rPr lang="en-US" sz="2000" dirty="0"/>
              <a:t>Chain or local?</a:t>
            </a:r>
          </a:p>
          <a:p>
            <a:pPr marL="457200" lvl="0" indent="-342900">
              <a:lnSpc>
                <a:spcPct val="100000"/>
              </a:lnSpc>
              <a:spcBef>
                <a:spcPts val="0"/>
              </a:spcBef>
              <a:buSzPts val="1800"/>
              <a:buChar char="•"/>
            </a:pPr>
            <a:r>
              <a:rPr lang="en-US" sz="2000" dirty="0"/>
              <a:t>Fancy or casual?</a:t>
            </a:r>
          </a:p>
          <a:p>
            <a:pPr marL="457200" lvl="0">
              <a:spcBef>
                <a:spcPts val="1000"/>
              </a:spcBef>
            </a:pPr>
            <a:endParaRPr lang="en-US" sz="2000" dirty="0"/>
          </a:p>
          <a:p>
            <a:pPr lvl="0">
              <a:spcBef>
                <a:spcPts val="1000"/>
              </a:spcBef>
            </a:pPr>
            <a:endParaRPr lang="en-US" sz="2000" dirty="0"/>
          </a:p>
        </p:txBody>
      </p:sp>
      <p:pic>
        <p:nvPicPr>
          <p:cNvPr id="5" name="Picture 4">
            <a:extLst>
              <a:ext uri="{FF2B5EF4-FFF2-40B4-BE49-F238E27FC236}">
                <a16:creationId xmlns:a16="http://schemas.microsoft.com/office/drawing/2014/main" id="{0F3AA36F-0CF1-604A-BAE3-CF35B5DE97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2786" y="2235199"/>
            <a:ext cx="4025164" cy="2844801"/>
          </a:xfrm>
          <a:prstGeom prst="rect">
            <a:avLst/>
          </a:prstGeom>
        </p:spPr>
      </p:pic>
    </p:spTree>
    <p:extLst>
      <p:ext uri="{BB962C8B-B14F-4D97-AF65-F5344CB8AC3E}">
        <p14:creationId xmlns:p14="http://schemas.microsoft.com/office/powerpoint/2010/main" val="1579951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Risk on the Ranch</a:t>
            </a:r>
          </a:p>
        </p:txBody>
      </p:sp>
      <p:grpSp>
        <p:nvGrpSpPr>
          <p:cNvPr id="8" name="Group 7">
            <a:extLst>
              <a:ext uri="{FF2B5EF4-FFF2-40B4-BE49-F238E27FC236}">
                <a16:creationId xmlns:a16="http://schemas.microsoft.com/office/drawing/2014/main" id="{F1AB0653-F3CE-E844-B6FA-767A5F12D837}"/>
              </a:ext>
            </a:extLst>
          </p:cNvPr>
          <p:cNvGrpSpPr/>
          <p:nvPr/>
        </p:nvGrpSpPr>
        <p:grpSpPr>
          <a:xfrm>
            <a:off x="7347065" y="307124"/>
            <a:ext cx="1301262" cy="1301262"/>
            <a:chOff x="7347065" y="307124"/>
            <a:chExt cx="1301262" cy="1301262"/>
          </a:xfrm>
        </p:grpSpPr>
        <p:sp>
          <p:nvSpPr>
            <p:cNvPr id="9" name="8-Point Star 4">
              <a:extLst>
                <a:ext uri="{FF2B5EF4-FFF2-40B4-BE49-F238E27FC236}">
                  <a16:creationId xmlns:a16="http://schemas.microsoft.com/office/drawing/2014/main" id="{E3D5E006-EB7B-4243-8029-1DBE4427AABB}"/>
                </a:ext>
              </a:extLst>
            </p:cNvPr>
            <p:cNvSpPr/>
            <p:nvPr/>
          </p:nvSpPr>
          <p:spPr>
            <a:xfrm>
              <a:off x="7347065" y="307124"/>
              <a:ext cx="1301262" cy="1301262"/>
            </a:xfrm>
            <a:prstGeom prst="star8">
              <a:avLst/>
            </a:prstGeom>
            <a:solidFill>
              <a:schemeClr val="bg1"/>
            </a:solidFill>
            <a:ln w="57150">
              <a:solidFill>
                <a:srgbClr val="84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9;p34">
              <a:extLst>
                <a:ext uri="{FF2B5EF4-FFF2-40B4-BE49-F238E27FC236}">
                  <a16:creationId xmlns:a16="http://schemas.microsoft.com/office/drawing/2014/main" id="{44E85B2A-C28F-0C4B-AB9F-5BC451EFB071}"/>
                </a:ext>
              </a:extLst>
            </p:cNvPr>
            <p:cNvSpPr txBox="1"/>
            <p:nvPr/>
          </p:nvSpPr>
          <p:spPr>
            <a:xfrm>
              <a:off x="7467741" y="622069"/>
              <a:ext cx="1068292" cy="6158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5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Futures</a:t>
              </a:r>
              <a:endParaRPr sz="135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spcBef>
                  <a:spcPts val="0"/>
                </a:spcBef>
                <a:spcAft>
                  <a:spcPts val="0"/>
                </a:spcAft>
                <a:buNone/>
              </a:pPr>
              <a:r>
                <a:rPr lang="en-US" sz="135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Spotlight</a:t>
              </a:r>
              <a:endParaRPr sz="135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grpSp>
      <p:pic>
        <p:nvPicPr>
          <p:cNvPr id="11" name="Online Media 1" descr="Risk On the Ranch">
            <a:hlinkClick r:id="" action="ppaction://media"/>
            <a:extLst>
              <a:ext uri="{FF2B5EF4-FFF2-40B4-BE49-F238E27FC236}">
                <a16:creationId xmlns:a16="http://schemas.microsoft.com/office/drawing/2014/main" id="{296D8671-A0F0-1F4E-817F-A58F57406EB2}"/>
              </a:ext>
            </a:extLst>
          </p:cNvPr>
          <p:cNvPicPr>
            <a:picLocks noRot="1" noChangeAspect="1"/>
          </p:cNvPicPr>
          <p:nvPr>
            <a:videoFile r:link="rId1"/>
          </p:nvPr>
        </p:nvPicPr>
        <p:blipFill>
          <a:blip r:embed="rId4"/>
          <a:stretch>
            <a:fillRect/>
          </a:stretch>
        </p:blipFill>
        <p:spPr>
          <a:xfrm>
            <a:off x="589280" y="2080260"/>
            <a:ext cx="6705600" cy="3771900"/>
          </a:xfrm>
          <a:prstGeom prst="rect">
            <a:avLst/>
          </a:prstGeom>
        </p:spPr>
      </p:pic>
    </p:spTree>
    <p:extLst>
      <p:ext uri="{BB962C8B-B14F-4D97-AF65-F5344CB8AC3E}">
        <p14:creationId xmlns:p14="http://schemas.microsoft.com/office/powerpoint/2010/main" val="10872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Spot the Fake</a:t>
            </a:r>
          </a:p>
        </p:txBody>
      </p:sp>
      <p:pic>
        <p:nvPicPr>
          <p:cNvPr id="4" name="Picture 3">
            <a:extLst>
              <a:ext uri="{FF2B5EF4-FFF2-40B4-BE49-F238E27FC236}">
                <a16:creationId xmlns:a16="http://schemas.microsoft.com/office/drawing/2014/main" id="{D246EECB-4376-6F46-8E73-F2C4E78C382D}"/>
              </a:ext>
            </a:extLst>
          </p:cNvPr>
          <p:cNvPicPr>
            <a:picLocks noChangeAspect="1"/>
          </p:cNvPicPr>
          <p:nvPr/>
        </p:nvPicPr>
        <p:blipFill>
          <a:blip r:embed="rId3"/>
          <a:srcRect/>
          <a:stretch/>
        </p:blipFill>
        <p:spPr>
          <a:xfrm>
            <a:off x="578005" y="2044972"/>
            <a:ext cx="3785839" cy="3785839"/>
          </a:xfrm>
          <a:prstGeom prst="rect">
            <a:avLst/>
          </a:prstGeom>
        </p:spPr>
      </p:pic>
    </p:spTree>
    <p:extLst>
      <p:ext uri="{BB962C8B-B14F-4D97-AF65-F5344CB8AC3E}">
        <p14:creationId xmlns:p14="http://schemas.microsoft.com/office/powerpoint/2010/main" val="174997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Would You Rather…</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508179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lnSpc>
                <a:spcPct val="150000"/>
              </a:lnSpc>
              <a:spcBef>
                <a:spcPts val="0"/>
              </a:spcBef>
            </a:pPr>
            <a:r>
              <a:rPr lang="en-US" sz="2400" dirty="0">
                <a:latin typeface="Calibri"/>
                <a:ea typeface="Calibri"/>
                <a:cs typeface="Calibri"/>
                <a:sym typeface="Calibri"/>
              </a:rPr>
              <a:t>be told what to do?</a:t>
            </a:r>
          </a:p>
          <a:p>
            <a:pPr lvl="0">
              <a:lnSpc>
                <a:spcPct val="150000"/>
              </a:lnSpc>
              <a:spcBef>
                <a:spcPts val="0"/>
              </a:spcBef>
              <a:buClr>
                <a:schemeClr val="dk1"/>
              </a:buClr>
              <a:buSzPts val="1100"/>
            </a:pPr>
            <a:r>
              <a:rPr lang="en-US" sz="2400" b="1" dirty="0">
                <a:solidFill>
                  <a:schemeClr val="dk1"/>
                </a:solidFill>
                <a:latin typeface="Calibri"/>
                <a:ea typeface="Calibri"/>
                <a:cs typeface="Calibri"/>
                <a:sym typeface="Calibri"/>
              </a:rPr>
              <a:t>or</a:t>
            </a:r>
          </a:p>
          <a:p>
            <a:pPr lvl="0">
              <a:lnSpc>
                <a:spcPct val="150000"/>
              </a:lnSpc>
              <a:spcBef>
                <a:spcPts val="0"/>
              </a:spcBef>
              <a:buClr>
                <a:schemeClr val="dk1"/>
              </a:buClr>
              <a:buSzPts val="1100"/>
            </a:pPr>
            <a:r>
              <a:rPr lang="en-US" sz="2400" dirty="0">
                <a:solidFill>
                  <a:schemeClr val="dk1"/>
                </a:solidFill>
                <a:latin typeface="Calibri"/>
                <a:ea typeface="Calibri"/>
                <a:cs typeface="Calibri"/>
                <a:sym typeface="Calibri"/>
              </a:rPr>
              <a:t>be given a choice of what to do?</a:t>
            </a:r>
          </a:p>
          <a:p>
            <a:pPr lvl="0">
              <a:lnSpc>
                <a:spcPct val="150000"/>
              </a:lnSpc>
              <a:spcBef>
                <a:spcPts val="0"/>
              </a:spcBef>
            </a:pPr>
            <a:endParaRPr lang="en-US" sz="2400" dirty="0">
              <a:latin typeface="Calibri"/>
              <a:ea typeface="Calibri"/>
              <a:cs typeface="Calibri"/>
              <a:sym typeface="Calibri"/>
            </a:endParaRPr>
          </a:p>
          <a:p>
            <a:pPr lvl="0">
              <a:lnSpc>
                <a:spcPct val="150000"/>
              </a:lnSpc>
              <a:spcBef>
                <a:spcPts val="0"/>
              </a:spcBef>
            </a:pPr>
            <a:endParaRPr lang="en-US" sz="2400" dirty="0">
              <a:latin typeface="Calibri"/>
              <a:ea typeface="Calibri"/>
              <a:cs typeface="Calibri"/>
              <a:sym typeface="Calibri"/>
            </a:endParaRPr>
          </a:p>
          <a:p>
            <a:pPr lvl="0">
              <a:lnSpc>
                <a:spcPct val="150000"/>
              </a:lnSpc>
              <a:spcBef>
                <a:spcPts val="0"/>
              </a:spcBef>
              <a:buClr>
                <a:schemeClr val="dk1"/>
              </a:buClr>
              <a:buSzPts val="1100"/>
            </a:pPr>
            <a:endParaRPr lang="en-US" sz="2400" dirty="0">
              <a:latin typeface="Calibri"/>
              <a:ea typeface="Calibri"/>
              <a:cs typeface="Calibri"/>
              <a:sym typeface="Calibri"/>
            </a:endParaRPr>
          </a:p>
          <a:p>
            <a:pPr lvl="0">
              <a:lnSpc>
                <a:spcPct val="150000"/>
              </a:lnSpc>
              <a:spcBef>
                <a:spcPts val="1000"/>
              </a:spcBef>
            </a:pPr>
            <a:endParaRPr lang="en-US" sz="2000" dirty="0"/>
          </a:p>
        </p:txBody>
      </p:sp>
      <p:pic>
        <p:nvPicPr>
          <p:cNvPr id="8" name="Picture 7">
            <a:extLst>
              <a:ext uri="{FF2B5EF4-FFF2-40B4-BE49-F238E27FC236}">
                <a16:creationId xmlns:a16="http://schemas.microsoft.com/office/drawing/2014/main" id="{8111651B-7167-8645-AD32-03DDAA71CC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27550" y="355600"/>
            <a:ext cx="2622970" cy="2774638"/>
          </a:xfrm>
          <a:prstGeom prst="rect">
            <a:avLst/>
          </a:prstGeom>
        </p:spPr>
      </p:pic>
      <p:pic>
        <p:nvPicPr>
          <p:cNvPr id="3" name="Picture 2">
            <a:extLst>
              <a:ext uri="{FF2B5EF4-FFF2-40B4-BE49-F238E27FC236}">
                <a16:creationId xmlns:a16="http://schemas.microsoft.com/office/drawing/2014/main" id="{3E97EFDE-87EB-644D-9344-B5AAC5BD5BD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5110480" y="3070846"/>
            <a:ext cx="2536845" cy="2774638"/>
          </a:xfrm>
          <a:prstGeom prst="rect">
            <a:avLst/>
          </a:prstGeom>
        </p:spPr>
      </p:pic>
      <p:sp>
        <p:nvSpPr>
          <p:cNvPr id="9" name="TextBox 8">
            <a:extLst>
              <a:ext uri="{FF2B5EF4-FFF2-40B4-BE49-F238E27FC236}">
                <a16:creationId xmlns:a16="http://schemas.microsoft.com/office/drawing/2014/main" id="{D4D2A501-6C99-E646-A2E0-D5F5DC3529AB}"/>
              </a:ext>
            </a:extLst>
          </p:cNvPr>
          <p:cNvSpPr txBox="1"/>
          <p:nvPr/>
        </p:nvSpPr>
        <p:spPr>
          <a:xfrm>
            <a:off x="6557704" y="1044274"/>
            <a:ext cx="1691287" cy="1432398"/>
          </a:xfrm>
          <a:prstGeom prst="rect">
            <a:avLst/>
          </a:prstGeom>
          <a:noFill/>
        </p:spPr>
        <p:txBody>
          <a:bodyPr wrap="square" rtlCol="0">
            <a:spAutoFit/>
          </a:bodyPr>
          <a:lstStyle/>
          <a:p>
            <a:pPr lvl="0" algn="ctr">
              <a:buClr>
                <a:schemeClr val="dk1"/>
              </a:buClr>
              <a:buSzPts val="1100"/>
            </a:pP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You will </a:t>
            </a:r>
            <a:b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b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eat some vegetables.</a:t>
            </a:r>
          </a:p>
          <a:p>
            <a:pPr lvl="0" algn="ctr"/>
            <a:endParaRPr lang="en-US" sz="20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6EBB4485-BA24-1F4A-9F97-F04A56D8C1EF}"/>
              </a:ext>
            </a:extLst>
          </p:cNvPr>
          <p:cNvSpPr txBox="1"/>
          <p:nvPr/>
        </p:nvSpPr>
        <p:spPr>
          <a:xfrm>
            <a:off x="5533258" y="3679866"/>
            <a:ext cx="1691287" cy="1162134"/>
          </a:xfrm>
          <a:prstGeom prst="rect">
            <a:avLst/>
          </a:prstGeom>
          <a:noFill/>
        </p:spPr>
        <p:txBody>
          <a:bodyPr wrap="square" rtlCol="0">
            <a:spAutoFit/>
          </a:bodyPr>
          <a:lstStyle/>
          <a:p>
            <a:pPr lvl="0" algn="ct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Would you like carrots or broccoli?</a:t>
            </a:r>
          </a:p>
          <a:p>
            <a:pPr lvl="0" algn="ct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3010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79;p32">
            <a:extLst>
              <a:ext uri="{FF2B5EF4-FFF2-40B4-BE49-F238E27FC236}">
                <a16:creationId xmlns:a16="http://schemas.microsoft.com/office/drawing/2014/main" id="{827D9280-6F3D-2A4F-8097-245D4AA593B8}"/>
              </a:ext>
            </a:extLst>
          </p:cNvPr>
          <p:cNvPicPr preferRelativeResize="0"/>
          <p:nvPr/>
        </p:nvPicPr>
        <p:blipFill>
          <a:blip r:embed="rId3">
            <a:alphaModFix/>
          </a:blip>
          <a:stretch>
            <a:fillRect/>
          </a:stretch>
        </p:blipFill>
        <p:spPr>
          <a:xfrm>
            <a:off x="6030764" y="582431"/>
            <a:ext cx="2617185" cy="3932926"/>
          </a:xfrm>
          <a:prstGeom prst="rect">
            <a:avLst/>
          </a:prstGeom>
          <a:noFill/>
          <a:ln>
            <a:noFill/>
          </a:ln>
        </p:spPr>
      </p:pic>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Richard Thaler</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508179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1000"/>
              </a:spcBef>
            </a:pPr>
            <a:r>
              <a:rPr lang="en-US" sz="2000" dirty="0"/>
              <a:t>Behavioral economist</a:t>
            </a:r>
          </a:p>
          <a:p>
            <a:pPr lvl="0">
              <a:spcBef>
                <a:spcPts val="1000"/>
              </a:spcBef>
            </a:pPr>
            <a:r>
              <a:rPr lang="en-US" sz="2000" dirty="0"/>
              <a:t>Professor, University of Chicago</a:t>
            </a:r>
          </a:p>
          <a:p>
            <a:pPr lvl="0">
              <a:spcBef>
                <a:spcPts val="1000"/>
              </a:spcBef>
            </a:pPr>
            <a:r>
              <a:rPr lang="en-US" sz="2000" dirty="0"/>
              <a:t>Author:</a:t>
            </a:r>
          </a:p>
          <a:p>
            <a:pPr marL="457200" lvl="0" indent="-342900">
              <a:spcBef>
                <a:spcPts val="1000"/>
              </a:spcBef>
              <a:buSzPts val="1800"/>
              <a:buChar char="•"/>
            </a:pPr>
            <a:r>
              <a:rPr lang="en-US" sz="2000" i="1" dirty="0"/>
              <a:t>Nudge</a:t>
            </a:r>
          </a:p>
          <a:p>
            <a:pPr marL="457200" lvl="0" indent="-342900">
              <a:spcBef>
                <a:spcPts val="0"/>
              </a:spcBef>
              <a:buSzPts val="1800"/>
              <a:buChar char="•"/>
            </a:pPr>
            <a:r>
              <a:rPr lang="en-US" sz="2000" i="1" dirty="0"/>
              <a:t>Misbehaving</a:t>
            </a:r>
          </a:p>
          <a:p>
            <a:pPr marL="457200" lvl="0">
              <a:spcBef>
                <a:spcPts val="1000"/>
              </a:spcBef>
            </a:pPr>
            <a:endParaRPr lang="en-US" sz="2000" dirty="0"/>
          </a:p>
          <a:p>
            <a:pPr lvl="0">
              <a:spcBef>
                <a:spcPts val="1000"/>
              </a:spcBef>
            </a:pPr>
            <a:endParaRPr lang="en-US" sz="2000" dirty="0"/>
          </a:p>
        </p:txBody>
      </p:sp>
      <p:pic>
        <p:nvPicPr>
          <p:cNvPr id="11" name="Google Shape;278;p32">
            <a:extLst>
              <a:ext uri="{FF2B5EF4-FFF2-40B4-BE49-F238E27FC236}">
                <a16:creationId xmlns:a16="http://schemas.microsoft.com/office/drawing/2014/main" id="{F3EFFF3A-CCEE-6F4C-BD0C-701185A90295}"/>
              </a:ext>
            </a:extLst>
          </p:cNvPr>
          <p:cNvPicPr preferRelativeResize="0"/>
          <p:nvPr/>
        </p:nvPicPr>
        <p:blipFill>
          <a:blip r:embed="rId4">
            <a:alphaModFix/>
          </a:blip>
          <a:stretch>
            <a:fillRect/>
          </a:stretch>
        </p:blipFill>
        <p:spPr>
          <a:xfrm>
            <a:off x="4920118" y="3187639"/>
            <a:ext cx="1570475" cy="2403884"/>
          </a:xfrm>
          <a:prstGeom prst="rect">
            <a:avLst/>
          </a:prstGeom>
          <a:noFill/>
          <a:ln>
            <a:noFill/>
          </a:ln>
        </p:spPr>
      </p:pic>
      <p:pic>
        <p:nvPicPr>
          <p:cNvPr id="13" name="Picture 12">
            <a:extLst>
              <a:ext uri="{FF2B5EF4-FFF2-40B4-BE49-F238E27FC236}">
                <a16:creationId xmlns:a16="http://schemas.microsoft.com/office/drawing/2014/main" id="{AB3DD58C-47DB-2D4F-8609-13578D935DF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27550" y="355600"/>
            <a:ext cx="2622970" cy="2774638"/>
          </a:xfrm>
          <a:prstGeom prst="rect">
            <a:avLst/>
          </a:prstGeom>
        </p:spPr>
      </p:pic>
      <p:pic>
        <p:nvPicPr>
          <p:cNvPr id="14" name="Picture 13">
            <a:extLst>
              <a:ext uri="{FF2B5EF4-FFF2-40B4-BE49-F238E27FC236}">
                <a16:creationId xmlns:a16="http://schemas.microsoft.com/office/drawing/2014/main" id="{E05CD9D0-2ECE-7148-98E6-358BF2E9BC2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flipH="1">
            <a:off x="5110480" y="3070846"/>
            <a:ext cx="2536845" cy="2774638"/>
          </a:xfrm>
          <a:prstGeom prst="rect">
            <a:avLst/>
          </a:prstGeom>
        </p:spPr>
      </p:pic>
      <p:sp>
        <p:nvSpPr>
          <p:cNvPr id="15" name="TextBox 14">
            <a:extLst>
              <a:ext uri="{FF2B5EF4-FFF2-40B4-BE49-F238E27FC236}">
                <a16:creationId xmlns:a16="http://schemas.microsoft.com/office/drawing/2014/main" id="{F521DD57-4146-F547-8F62-B58B41A2C79B}"/>
              </a:ext>
            </a:extLst>
          </p:cNvPr>
          <p:cNvSpPr txBox="1"/>
          <p:nvPr/>
        </p:nvSpPr>
        <p:spPr>
          <a:xfrm>
            <a:off x="6557704" y="1044274"/>
            <a:ext cx="1691287" cy="1432398"/>
          </a:xfrm>
          <a:prstGeom prst="rect">
            <a:avLst/>
          </a:prstGeom>
          <a:noFill/>
        </p:spPr>
        <p:txBody>
          <a:bodyPr wrap="square" rtlCol="0">
            <a:spAutoFit/>
          </a:bodyPr>
          <a:lstStyle/>
          <a:p>
            <a:pPr lvl="0" algn="ctr">
              <a:buClr>
                <a:schemeClr val="dk1"/>
              </a:buClr>
              <a:buSzPts val="1100"/>
            </a:pP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You will </a:t>
            </a:r>
            <a:b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b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eat some vegetables.</a:t>
            </a:r>
          </a:p>
          <a:p>
            <a:pPr lvl="0" algn="ctr"/>
            <a:endParaRPr lang="en-US" sz="2000" dirty="0">
              <a:latin typeface="Noto Sans" panose="020B0502040504020204" pitchFamily="34" charset="0"/>
              <a:ea typeface="Noto Sans" panose="020B0502040504020204" pitchFamily="34" charset="0"/>
              <a:cs typeface="Noto Sans" panose="020B0502040504020204" pitchFamily="34" charset="0"/>
            </a:endParaRPr>
          </a:p>
          <a:p>
            <a:pPr algn="ct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6" name="TextBox 15">
            <a:extLst>
              <a:ext uri="{FF2B5EF4-FFF2-40B4-BE49-F238E27FC236}">
                <a16:creationId xmlns:a16="http://schemas.microsoft.com/office/drawing/2014/main" id="{238BD11D-E3A0-C842-8E0A-EFB26958EFB8}"/>
              </a:ext>
            </a:extLst>
          </p:cNvPr>
          <p:cNvSpPr txBox="1"/>
          <p:nvPr/>
        </p:nvSpPr>
        <p:spPr>
          <a:xfrm>
            <a:off x="5533258" y="3679866"/>
            <a:ext cx="1691287" cy="1162134"/>
          </a:xfrm>
          <a:prstGeom prst="rect">
            <a:avLst/>
          </a:prstGeom>
          <a:noFill/>
        </p:spPr>
        <p:txBody>
          <a:bodyPr wrap="square" rtlCol="0">
            <a:spAutoFit/>
          </a:bodyPr>
          <a:lstStyle/>
          <a:p>
            <a:pPr lvl="0" algn="ctr"/>
            <a:r>
              <a:rPr lang="en-US" sz="2000"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Would you like carrots or broccoli?</a:t>
            </a:r>
          </a:p>
          <a:p>
            <a:pPr lvl="0" algn="ctr"/>
            <a:endParaRPr lang="en-US" sz="20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2855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Nudge Example: The Salad Bar</a:t>
            </a:r>
          </a:p>
        </p:txBody>
      </p:sp>
      <p:pic>
        <p:nvPicPr>
          <p:cNvPr id="3" name="Picture 2">
            <a:extLst>
              <a:ext uri="{FF2B5EF4-FFF2-40B4-BE49-F238E27FC236}">
                <a16:creationId xmlns:a16="http://schemas.microsoft.com/office/drawing/2014/main" id="{44D0832F-3786-A54D-B8A0-16A52618E6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979507"/>
            <a:ext cx="5872480" cy="3914986"/>
          </a:xfrm>
          <a:prstGeom prst="rect">
            <a:avLst/>
          </a:prstGeom>
        </p:spPr>
      </p:pic>
    </p:spTree>
    <p:extLst>
      <p:ext uri="{BB962C8B-B14F-4D97-AF65-F5344CB8AC3E}">
        <p14:creationId xmlns:p14="http://schemas.microsoft.com/office/powerpoint/2010/main" val="3893037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Nudge Example: The Fly &amp; The Urinal</a:t>
            </a:r>
          </a:p>
        </p:txBody>
      </p:sp>
      <p:pic>
        <p:nvPicPr>
          <p:cNvPr id="4" name="Picture 3">
            <a:extLst>
              <a:ext uri="{FF2B5EF4-FFF2-40B4-BE49-F238E27FC236}">
                <a16:creationId xmlns:a16="http://schemas.microsoft.com/office/drawing/2014/main" id="{CC09D810-CE21-EF45-B8F7-B9948D2ACB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640" y="3190240"/>
            <a:ext cx="1932895" cy="1439880"/>
          </a:xfrm>
          <a:prstGeom prst="rect">
            <a:avLst/>
          </a:prstGeom>
        </p:spPr>
      </p:pic>
      <p:pic>
        <p:nvPicPr>
          <p:cNvPr id="8" name="Picture 7">
            <a:extLst>
              <a:ext uri="{FF2B5EF4-FFF2-40B4-BE49-F238E27FC236}">
                <a16:creationId xmlns:a16="http://schemas.microsoft.com/office/drawing/2014/main" id="{F6B33428-36DE-AD4D-AA68-83C359E2D643}"/>
              </a:ext>
            </a:extLst>
          </p:cNvPr>
          <p:cNvPicPr>
            <a:picLocks noChangeAspect="1"/>
          </p:cNvPicPr>
          <p:nvPr/>
        </p:nvPicPr>
        <p:blipFill>
          <a:blip r:embed="rId4"/>
          <a:stretch>
            <a:fillRect/>
          </a:stretch>
        </p:blipFill>
        <p:spPr>
          <a:xfrm>
            <a:off x="3055620" y="2046666"/>
            <a:ext cx="5681980" cy="3787987"/>
          </a:xfrm>
          <a:prstGeom prst="rect">
            <a:avLst/>
          </a:prstGeom>
        </p:spPr>
      </p:pic>
      <p:sp>
        <p:nvSpPr>
          <p:cNvPr id="9" name="TextBox 8">
            <a:extLst>
              <a:ext uri="{FF2B5EF4-FFF2-40B4-BE49-F238E27FC236}">
                <a16:creationId xmlns:a16="http://schemas.microsoft.com/office/drawing/2014/main" id="{8B1307D6-E330-9D4E-9730-D80B2D56D7AF}"/>
              </a:ext>
            </a:extLst>
          </p:cNvPr>
          <p:cNvSpPr txBox="1"/>
          <p:nvPr/>
        </p:nvSpPr>
        <p:spPr>
          <a:xfrm>
            <a:off x="1920240" y="3190240"/>
            <a:ext cx="792480" cy="1569660"/>
          </a:xfrm>
          <a:prstGeom prst="rect">
            <a:avLst/>
          </a:prstGeom>
          <a:noFill/>
        </p:spPr>
        <p:txBody>
          <a:bodyPr wrap="square" rtlCol="0">
            <a:spAutoFit/>
          </a:bodyPr>
          <a:lstStyle/>
          <a:p>
            <a:r>
              <a:rPr lang="en-US" sz="9600" b="1" dirty="0">
                <a:solidFill>
                  <a:srgbClr val="000027"/>
                </a:solidFill>
                <a:latin typeface="Noto Sans Black" panose="020B0502040504020204" pitchFamily="34" charset="0"/>
                <a:ea typeface="Noto Sans Black" panose="020B0502040504020204" pitchFamily="34" charset="0"/>
                <a:cs typeface="Noto Sans Black" panose="020B0502040504020204" pitchFamily="34" charset="0"/>
              </a:rPr>
              <a:t>+</a:t>
            </a:r>
          </a:p>
        </p:txBody>
      </p:sp>
    </p:spTree>
    <p:extLst>
      <p:ext uri="{BB962C8B-B14F-4D97-AF65-F5344CB8AC3E}">
        <p14:creationId xmlns:p14="http://schemas.microsoft.com/office/powerpoint/2010/main" val="4283423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Nudge Example: Retirement Savings</a:t>
            </a:r>
          </a:p>
        </p:txBody>
      </p:sp>
      <p:pic>
        <p:nvPicPr>
          <p:cNvPr id="3" name="Picture 2">
            <a:extLst>
              <a:ext uri="{FF2B5EF4-FFF2-40B4-BE49-F238E27FC236}">
                <a16:creationId xmlns:a16="http://schemas.microsoft.com/office/drawing/2014/main" id="{45024C7E-66B2-534A-844F-73DEE1163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918" y="2033692"/>
            <a:ext cx="5701441" cy="3800961"/>
          </a:xfrm>
          <a:prstGeom prst="rect">
            <a:avLst/>
          </a:prstGeom>
        </p:spPr>
      </p:pic>
    </p:spTree>
    <p:extLst>
      <p:ext uri="{BB962C8B-B14F-4D97-AF65-F5344CB8AC3E}">
        <p14:creationId xmlns:p14="http://schemas.microsoft.com/office/powerpoint/2010/main" val="1473020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Activity: Choice Architecture in Action</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96050" y="1993378"/>
            <a:ext cx="453315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1000"/>
              </a:spcBef>
            </a:pPr>
            <a:r>
              <a:rPr lang="en-US" sz="2000" dirty="0"/>
              <a:t>What course do you think more (or less) students should take? </a:t>
            </a:r>
          </a:p>
          <a:p>
            <a:pPr lvl="0">
              <a:spcBef>
                <a:spcPts val="1000"/>
              </a:spcBef>
            </a:pPr>
            <a:r>
              <a:rPr lang="en-US" sz="2000" dirty="0"/>
              <a:t>Analyze the documents and/or process by which students select courses. </a:t>
            </a:r>
          </a:p>
          <a:p>
            <a:pPr lvl="0">
              <a:spcBef>
                <a:spcPts val="1000"/>
              </a:spcBef>
            </a:pPr>
            <a:r>
              <a:rPr lang="en-US" sz="2000" dirty="0"/>
              <a:t>How can their decisions be “nudged” in a particular direction? </a:t>
            </a:r>
          </a:p>
          <a:p>
            <a:pPr lvl="0">
              <a:spcBef>
                <a:spcPts val="1000"/>
              </a:spcBef>
            </a:pPr>
            <a:r>
              <a:rPr lang="en-US" sz="2000" dirty="0"/>
              <a:t>What behavioral economics concepts could be applied when nudging student behavior? </a:t>
            </a:r>
          </a:p>
        </p:txBody>
      </p:sp>
      <p:pic>
        <p:nvPicPr>
          <p:cNvPr id="4" name="Picture 3">
            <a:extLst>
              <a:ext uri="{FF2B5EF4-FFF2-40B4-BE49-F238E27FC236}">
                <a16:creationId xmlns:a16="http://schemas.microsoft.com/office/drawing/2014/main" id="{8A71D12A-4105-0E46-AEA1-E455FC4B8EA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26927" y="2198414"/>
            <a:ext cx="3623432" cy="3204376"/>
          </a:xfrm>
          <a:prstGeom prst="rect">
            <a:avLst/>
          </a:prstGeom>
        </p:spPr>
      </p:pic>
    </p:spTree>
    <p:extLst>
      <p:ext uri="{BB962C8B-B14F-4D97-AF65-F5344CB8AC3E}">
        <p14:creationId xmlns:p14="http://schemas.microsoft.com/office/powerpoint/2010/main" val="2410495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2" y="1266477"/>
            <a:ext cx="8567047" cy="689285"/>
          </a:xfrm>
        </p:spPr>
        <p:txBody>
          <a:bodyPr/>
          <a:lstStyle/>
          <a:p>
            <a:pPr>
              <a:spcBef>
                <a:spcPts val="0"/>
              </a:spcBef>
            </a:pPr>
            <a:r>
              <a:rPr lang="en-US" dirty="0"/>
              <a:t>Challenge: Nudging Teen Decision Making</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45250" y="1993378"/>
            <a:ext cx="453315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marL="457200" lvl="0" indent="-342900">
              <a:spcBef>
                <a:spcPts val="1000"/>
              </a:spcBef>
              <a:spcAft>
                <a:spcPts val="1200"/>
              </a:spcAft>
              <a:buSzPts val="1800"/>
              <a:buChar char="•"/>
            </a:pPr>
            <a:r>
              <a:rPr lang="en-US" sz="2000" dirty="0"/>
              <a:t>Brainstorm decisions teens make that could be improved.</a:t>
            </a:r>
          </a:p>
          <a:p>
            <a:pPr marL="457200" lvl="0" indent="-342900">
              <a:spcBef>
                <a:spcPts val="0"/>
              </a:spcBef>
              <a:spcAft>
                <a:spcPts val="1200"/>
              </a:spcAft>
              <a:buSzPts val="1800"/>
              <a:buChar char="•"/>
            </a:pPr>
            <a:r>
              <a:rPr lang="en-US" sz="2000" dirty="0"/>
              <a:t>Understand the decision-making process. </a:t>
            </a:r>
          </a:p>
          <a:p>
            <a:pPr marL="457200" lvl="0" indent="-342900">
              <a:spcBef>
                <a:spcPts val="0"/>
              </a:spcBef>
              <a:spcAft>
                <a:spcPts val="1200"/>
              </a:spcAft>
              <a:buSzPts val="1800"/>
              <a:buChar char="•"/>
            </a:pPr>
            <a:r>
              <a:rPr lang="en-US" sz="2000" dirty="0"/>
              <a:t>Develop a “nudge.”</a:t>
            </a:r>
          </a:p>
          <a:p>
            <a:pPr marL="457200" lvl="0" indent="-342900">
              <a:spcBef>
                <a:spcPts val="0"/>
              </a:spcBef>
              <a:buSzPts val="1800"/>
              <a:buChar char="•"/>
            </a:pPr>
            <a:r>
              <a:rPr lang="en-US" sz="2000" dirty="0"/>
              <a:t>Answer the questions</a:t>
            </a:r>
          </a:p>
        </p:txBody>
      </p:sp>
      <p:pic>
        <p:nvPicPr>
          <p:cNvPr id="3" name="Picture 2">
            <a:extLst>
              <a:ext uri="{FF2B5EF4-FFF2-40B4-BE49-F238E27FC236}">
                <a16:creationId xmlns:a16="http://schemas.microsoft.com/office/drawing/2014/main" id="{03EBAE11-CB85-9B43-8EEB-382EF5E2E9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5200" y="2228199"/>
            <a:ext cx="3819960" cy="2545719"/>
          </a:xfrm>
          <a:prstGeom prst="rect">
            <a:avLst/>
          </a:prstGeom>
        </p:spPr>
      </p:pic>
    </p:spTree>
    <p:extLst>
      <p:ext uri="{BB962C8B-B14F-4D97-AF65-F5344CB8AC3E}">
        <p14:creationId xmlns:p14="http://schemas.microsoft.com/office/powerpoint/2010/main" val="356024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2" y="1266477"/>
            <a:ext cx="8567047" cy="689285"/>
          </a:xfrm>
        </p:spPr>
        <p:txBody>
          <a:bodyPr/>
          <a:lstStyle/>
          <a:p>
            <a:pPr>
              <a:spcBef>
                <a:spcPts val="0"/>
              </a:spcBef>
            </a:pPr>
            <a:r>
              <a:rPr lang="en-US" dirty="0"/>
              <a:t>Choice Architecture and You</a:t>
            </a:r>
          </a:p>
        </p:txBody>
      </p:sp>
      <p:sp>
        <p:nvSpPr>
          <p:cNvPr id="6" name="Google Shape;190;p22">
            <a:extLst>
              <a:ext uri="{FF2B5EF4-FFF2-40B4-BE49-F238E27FC236}">
                <a16:creationId xmlns:a16="http://schemas.microsoft.com/office/drawing/2014/main" id="{ADF15701-CCAF-C14A-B9D8-216216E18010}"/>
              </a:ext>
            </a:extLst>
          </p:cNvPr>
          <p:cNvSpPr txBox="1">
            <a:spLocks/>
          </p:cNvSpPr>
          <p:nvPr/>
        </p:nvSpPr>
        <p:spPr>
          <a:xfrm>
            <a:off x="485890" y="1993378"/>
            <a:ext cx="3588270" cy="400102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1000"/>
              </a:spcBef>
            </a:pPr>
            <a:r>
              <a:rPr lang="en-US" sz="2000" dirty="0"/>
              <a:t>Will knowing “better” make you “do” better?</a:t>
            </a:r>
          </a:p>
        </p:txBody>
      </p:sp>
      <p:pic>
        <p:nvPicPr>
          <p:cNvPr id="4" name="Picture 3">
            <a:extLst>
              <a:ext uri="{FF2B5EF4-FFF2-40B4-BE49-F238E27FC236}">
                <a16:creationId xmlns:a16="http://schemas.microsoft.com/office/drawing/2014/main" id="{4FAC4592-FDA8-DD4B-B93B-4B4FEF4E1E81}"/>
              </a:ext>
            </a:extLst>
          </p:cNvPr>
          <p:cNvPicPr>
            <a:picLocks noChangeAspect="1"/>
          </p:cNvPicPr>
          <p:nvPr/>
        </p:nvPicPr>
        <p:blipFill>
          <a:blip r:embed="rId3"/>
          <a:stretch>
            <a:fillRect/>
          </a:stretch>
        </p:blipFill>
        <p:spPr>
          <a:xfrm>
            <a:off x="4185920" y="2225041"/>
            <a:ext cx="4480559" cy="2987039"/>
          </a:xfrm>
          <a:prstGeom prst="rect">
            <a:avLst/>
          </a:prstGeom>
        </p:spPr>
      </p:pic>
      <p:sp>
        <p:nvSpPr>
          <p:cNvPr id="5" name="Rectangle 4">
            <a:extLst>
              <a:ext uri="{FF2B5EF4-FFF2-40B4-BE49-F238E27FC236}">
                <a16:creationId xmlns:a16="http://schemas.microsoft.com/office/drawing/2014/main" id="{6FF73CBD-19FF-7745-94A6-37003F6C09B6}"/>
              </a:ext>
            </a:extLst>
          </p:cNvPr>
          <p:cNvSpPr/>
          <p:nvPr/>
        </p:nvSpPr>
        <p:spPr>
          <a:xfrm>
            <a:off x="477521" y="2925376"/>
            <a:ext cx="3588270" cy="1323439"/>
          </a:xfrm>
          <a:prstGeom prst="rect">
            <a:avLst/>
          </a:prstGeom>
        </p:spPr>
        <p:txBody>
          <a:bodyPr wrap="square">
            <a:spAutoFit/>
          </a:bodyPr>
          <a:lstStyle/>
          <a:p>
            <a:pPr lvl="0">
              <a:spcBef>
                <a:spcPts val="1000"/>
              </a:spcBef>
            </a:pPr>
            <a:r>
              <a:rPr lang="en-US" sz="2000" dirty="0">
                <a:latin typeface="Noto Sans" panose="020B0502040504020204" pitchFamily="34" charset="0"/>
                <a:ea typeface="Noto Sans" panose="020B0502040504020204" pitchFamily="34" charset="0"/>
                <a:cs typeface="Noto Sans" panose="020B0502040504020204" pitchFamily="34" charset="0"/>
              </a:rPr>
              <a:t>Can you recognize when a choice has been created in </a:t>
            </a:r>
            <a:br>
              <a:rPr lang="en-US" sz="2000" dirty="0">
                <a:latin typeface="Noto Sans" panose="020B0502040504020204" pitchFamily="34" charset="0"/>
                <a:ea typeface="Noto Sans" panose="020B0502040504020204" pitchFamily="34" charset="0"/>
                <a:cs typeface="Noto Sans" panose="020B0502040504020204" pitchFamily="34" charset="0"/>
              </a:rPr>
            </a:br>
            <a:r>
              <a:rPr lang="en-US" sz="2000" dirty="0">
                <a:latin typeface="Noto Sans" panose="020B0502040504020204" pitchFamily="34" charset="0"/>
                <a:ea typeface="Noto Sans" panose="020B0502040504020204" pitchFamily="34" charset="0"/>
                <a:cs typeface="Noto Sans" panose="020B0502040504020204" pitchFamily="34" charset="0"/>
              </a:rPr>
              <a:t>a way that will influence your decision? </a:t>
            </a:r>
          </a:p>
        </p:txBody>
      </p:sp>
      <p:sp>
        <p:nvSpPr>
          <p:cNvPr id="8" name="Rectangle 7">
            <a:extLst>
              <a:ext uri="{FF2B5EF4-FFF2-40B4-BE49-F238E27FC236}">
                <a16:creationId xmlns:a16="http://schemas.microsoft.com/office/drawing/2014/main" id="{3E7A5B89-0B1E-754D-A89E-0AE52664427F}"/>
              </a:ext>
            </a:extLst>
          </p:cNvPr>
          <p:cNvSpPr/>
          <p:nvPr/>
        </p:nvSpPr>
        <p:spPr>
          <a:xfrm>
            <a:off x="477521" y="4414896"/>
            <a:ext cx="3588270" cy="1323439"/>
          </a:xfrm>
          <a:prstGeom prst="rect">
            <a:avLst/>
          </a:prstGeom>
        </p:spPr>
        <p:txBody>
          <a:bodyPr wrap="square">
            <a:spAutoFit/>
          </a:bodyPr>
          <a:lstStyle/>
          <a:p>
            <a:pPr lvl="0">
              <a:spcBef>
                <a:spcPts val="1000"/>
              </a:spcBef>
            </a:pPr>
            <a:r>
              <a:rPr lang="en-US" sz="2000" dirty="0">
                <a:latin typeface="Noto Sans" panose="020B0502040504020204" pitchFamily="34" charset="0"/>
                <a:ea typeface="Noto Sans" panose="020B0502040504020204" pitchFamily="34" charset="0"/>
                <a:cs typeface="Noto Sans" panose="020B0502040504020204" pitchFamily="34" charset="0"/>
              </a:rPr>
              <a:t>If so, will it make a difference to how you think about your decision and/or the choice you make?</a:t>
            </a:r>
          </a:p>
        </p:txBody>
      </p:sp>
    </p:spTree>
    <p:extLst>
      <p:ext uri="{BB962C8B-B14F-4D97-AF65-F5344CB8AC3E}">
        <p14:creationId xmlns:p14="http://schemas.microsoft.com/office/powerpoint/2010/main" val="1440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A</a:t>
            </a:r>
          </a:p>
        </p:txBody>
      </p:sp>
      <p:sp>
        <p:nvSpPr>
          <p:cNvPr id="5" name="Google Shape;98;p14">
            <a:extLst>
              <a:ext uri="{FF2B5EF4-FFF2-40B4-BE49-F238E27FC236}">
                <a16:creationId xmlns:a16="http://schemas.microsoft.com/office/drawing/2014/main" id="{0473FD30-946E-F749-B4B7-483DC705D173}"/>
              </a:ext>
            </a:extLst>
          </p:cNvPr>
          <p:cNvSpPr txBox="1">
            <a:spLocks/>
          </p:cNvSpPr>
          <p:nvPr/>
        </p:nvSpPr>
        <p:spPr>
          <a:xfrm>
            <a:off x="469405" y="1925282"/>
            <a:ext cx="8379955" cy="5019600"/>
          </a:xfrm>
          <a:prstGeom prst="rect">
            <a:avLst/>
          </a:prstGeom>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marL="514350" indent="-514350">
              <a:lnSpc>
                <a:spcPct val="100000"/>
              </a:lnSpc>
              <a:spcBef>
                <a:spcPts val="0"/>
              </a:spcBef>
              <a:spcAft>
                <a:spcPts val="1200"/>
              </a:spcAft>
              <a:buSzPct val="80000"/>
              <a:buFont typeface="+mj-lt"/>
              <a:buAutoNum type="arabicPeriod"/>
            </a:pPr>
            <a:r>
              <a:rPr lang="en-US" sz="2400" dirty="0"/>
              <a:t>People are given a set of numbers (2, 4, 6). They are asked to come up with three numbers that have a similar pattern. They can guess patterns, and the experimenter will let them know if they are correct. </a:t>
            </a:r>
          </a:p>
          <a:p>
            <a:pPr marL="514350" indent="-514350">
              <a:lnSpc>
                <a:spcPct val="100000"/>
              </a:lnSpc>
              <a:spcBef>
                <a:spcPts val="0"/>
              </a:spcBef>
              <a:spcAft>
                <a:spcPts val="1200"/>
              </a:spcAft>
              <a:buSzPct val="80000"/>
              <a:buFont typeface="+mj-lt"/>
              <a:buAutoNum type="arabicPeriod"/>
            </a:pPr>
            <a:r>
              <a:rPr lang="en-US" sz="2400" dirty="0"/>
              <a:t>Researchers observe the amount of food people </a:t>
            </a:r>
            <a:br>
              <a:rPr lang="en-US" sz="2400" dirty="0"/>
            </a:br>
            <a:r>
              <a:rPr lang="en-US" sz="2400" dirty="0"/>
              <a:t>eat when alone versus when they are with a group </a:t>
            </a:r>
            <a:br>
              <a:rPr lang="en-US" sz="2400" dirty="0"/>
            </a:br>
            <a:r>
              <a:rPr lang="en-US" sz="2400" dirty="0"/>
              <a:t>of people.  </a:t>
            </a:r>
          </a:p>
          <a:p>
            <a:pPr marL="514350" indent="-514350">
              <a:lnSpc>
                <a:spcPct val="100000"/>
              </a:lnSpc>
              <a:spcBef>
                <a:spcPts val="0"/>
              </a:spcBef>
              <a:buSzPct val="80000"/>
              <a:buFont typeface="+mj-lt"/>
              <a:buAutoNum type="arabicPeriod"/>
            </a:pPr>
            <a:r>
              <a:rPr lang="en-US" sz="2400" dirty="0"/>
              <a:t>Students are asked to sit in the front row of the class. An observer tracks which ones accept the invitation.</a:t>
            </a:r>
          </a:p>
          <a:p>
            <a:pPr>
              <a:spcBef>
                <a:spcPts val="1000"/>
              </a:spcBef>
              <a:buSzPct val="80000"/>
            </a:pPr>
            <a:endParaRPr lang="en-US" sz="2400" dirty="0"/>
          </a:p>
          <a:p>
            <a:pPr>
              <a:spcBef>
                <a:spcPts val="1000"/>
              </a:spcBef>
              <a:buSzPct val="80000"/>
            </a:pPr>
            <a:endParaRPr lang="en-US" sz="2400" dirty="0"/>
          </a:p>
        </p:txBody>
      </p:sp>
      <p:cxnSp>
        <p:nvCxnSpPr>
          <p:cNvPr id="3" name="Straight Connector 2">
            <a:extLst>
              <a:ext uri="{FF2B5EF4-FFF2-40B4-BE49-F238E27FC236}">
                <a16:creationId xmlns:a16="http://schemas.microsoft.com/office/drawing/2014/main" id="{456247D8-63AE-174F-AB8E-28514C03E354}"/>
              </a:ext>
            </a:extLst>
          </p:cNvPr>
          <p:cNvCxnSpPr/>
          <p:nvPr/>
        </p:nvCxnSpPr>
        <p:spPr>
          <a:xfrm>
            <a:off x="1016000" y="5019040"/>
            <a:ext cx="768096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C119D4-20FD-3046-92BF-3A7539BFFBDE}"/>
              </a:ext>
            </a:extLst>
          </p:cNvPr>
          <p:cNvCxnSpPr>
            <a:cxnSpLocks/>
          </p:cNvCxnSpPr>
          <p:nvPr/>
        </p:nvCxnSpPr>
        <p:spPr>
          <a:xfrm>
            <a:off x="1016000" y="5394960"/>
            <a:ext cx="75038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7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B</a:t>
            </a:r>
          </a:p>
        </p:txBody>
      </p:sp>
      <p:sp>
        <p:nvSpPr>
          <p:cNvPr id="5" name="Google Shape;98;p14">
            <a:extLst>
              <a:ext uri="{FF2B5EF4-FFF2-40B4-BE49-F238E27FC236}">
                <a16:creationId xmlns:a16="http://schemas.microsoft.com/office/drawing/2014/main" id="{0473FD30-946E-F749-B4B7-483DC705D173}"/>
              </a:ext>
            </a:extLst>
          </p:cNvPr>
          <p:cNvSpPr txBox="1">
            <a:spLocks/>
          </p:cNvSpPr>
          <p:nvPr/>
        </p:nvSpPr>
        <p:spPr>
          <a:xfrm>
            <a:off x="469405" y="1925282"/>
            <a:ext cx="8379955" cy="5019600"/>
          </a:xfrm>
          <a:prstGeom prst="rect">
            <a:avLst/>
          </a:prstGeom>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marL="457200" lvl="0" indent="-457200">
              <a:lnSpc>
                <a:spcPct val="100000"/>
              </a:lnSpc>
              <a:spcBef>
                <a:spcPts val="0"/>
              </a:spcBef>
              <a:spcAft>
                <a:spcPts val="1200"/>
              </a:spcAft>
              <a:buSzPct val="80000"/>
              <a:buAutoNum type="arabicPeriod"/>
            </a:pPr>
            <a:r>
              <a:rPr lang="en-US" sz="2400" dirty="0"/>
              <a:t>People are asked to select an investment plan from a list. One group’s list had many options. The other had only a few. Participants were asked for their decision. </a:t>
            </a:r>
          </a:p>
          <a:p>
            <a:pPr marL="457200" lvl="0" indent="-457200">
              <a:lnSpc>
                <a:spcPct val="100000"/>
              </a:lnSpc>
              <a:spcBef>
                <a:spcPts val="0"/>
              </a:spcBef>
              <a:spcAft>
                <a:spcPts val="1200"/>
              </a:spcAft>
              <a:buSzPct val="80000"/>
              <a:buAutoNum type="arabicPeriod"/>
            </a:pPr>
            <a:r>
              <a:rPr lang="en-US" sz="2400" dirty="0"/>
              <a:t>Restaurant goers were asked how much they would pay for items on a menu by reading only the descriptions and then again after tasting the food.</a:t>
            </a:r>
          </a:p>
          <a:p>
            <a:pPr marL="457200" lvl="0" indent="-457200">
              <a:lnSpc>
                <a:spcPct val="100000"/>
              </a:lnSpc>
              <a:spcBef>
                <a:spcPts val="0"/>
              </a:spcBef>
              <a:buSzPct val="80000"/>
              <a:buAutoNum type="arabicPeriod"/>
            </a:pPr>
            <a:r>
              <a:rPr lang="en-US" sz="2400" dirty="0"/>
              <a:t>College students with opposing views on capital punishment read two pretend studies (one saying it helps deter criminals and the other that it didn’t). They were asked how convincing the studies were.</a:t>
            </a:r>
          </a:p>
          <a:p>
            <a:pPr>
              <a:lnSpc>
                <a:spcPct val="100000"/>
              </a:lnSpc>
              <a:spcBef>
                <a:spcPts val="1000"/>
              </a:spcBef>
              <a:buSzPct val="80000"/>
            </a:pPr>
            <a:endParaRPr lang="en-US" sz="2400" dirty="0"/>
          </a:p>
          <a:p>
            <a:pPr>
              <a:lnSpc>
                <a:spcPct val="100000"/>
              </a:lnSpc>
              <a:spcBef>
                <a:spcPts val="1000"/>
              </a:spcBef>
              <a:buSzPct val="80000"/>
            </a:pPr>
            <a:endParaRPr lang="en-US" sz="2400" dirty="0"/>
          </a:p>
        </p:txBody>
      </p:sp>
      <p:cxnSp>
        <p:nvCxnSpPr>
          <p:cNvPr id="3" name="Straight Connector 2">
            <a:extLst>
              <a:ext uri="{FF2B5EF4-FFF2-40B4-BE49-F238E27FC236}">
                <a16:creationId xmlns:a16="http://schemas.microsoft.com/office/drawing/2014/main" id="{456247D8-63AE-174F-AB8E-28514C03E354}"/>
              </a:ext>
            </a:extLst>
          </p:cNvPr>
          <p:cNvCxnSpPr>
            <a:cxnSpLocks/>
          </p:cNvCxnSpPr>
          <p:nvPr/>
        </p:nvCxnSpPr>
        <p:spPr>
          <a:xfrm>
            <a:off x="1016000" y="3408680"/>
            <a:ext cx="75038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C119D4-20FD-3046-92BF-3A7539BFFBDE}"/>
              </a:ext>
            </a:extLst>
          </p:cNvPr>
          <p:cNvCxnSpPr>
            <a:cxnSpLocks/>
          </p:cNvCxnSpPr>
          <p:nvPr/>
        </p:nvCxnSpPr>
        <p:spPr>
          <a:xfrm>
            <a:off x="1016000" y="3784600"/>
            <a:ext cx="6451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DE0176-3E4D-CB44-9D06-717D90595D3D}"/>
              </a:ext>
            </a:extLst>
          </p:cNvPr>
          <p:cNvCxnSpPr>
            <a:cxnSpLocks/>
          </p:cNvCxnSpPr>
          <p:nvPr/>
        </p:nvCxnSpPr>
        <p:spPr>
          <a:xfrm>
            <a:off x="1016000" y="4140200"/>
            <a:ext cx="72440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8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C</a:t>
            </a:r>
          </a:p>
        </p:txBody>
      </p:sp>
      <p:sp>
        <p:nvSpPr>
          <p:cNvPr id="5" name="Google Shape;98;p14">
            <a:extLst>
              <a:ext uri="{FF2B5EF4-FFF2-40B4-BE49-F238E27FC236}">
                <a16:creationId xmlns:a16="http://schemas.microsoft.com/office/drawing/2014/main" id="{0473FD30-946E-F749-B4B7-483DC705D173}"/>
              </a:ext>
            </a:extLst>
          </p:cNvPr>
          <p:cNvSpPr txBox="1">
            <a:spLocks/>
          </p:cNvSpPr>
          <p:nvPr/>
        </p:nvSpPr>
        <p:spPr>
          <a:xfrm>
            <a:off x="469405" y="1925282"/>
            <a:ext cx="8379955" cy="5019600"/>
          </a:xfrm>
          <a:prstGeom prst="rect">
            <a:avLst/>
          </a:prstGeom>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marL="457200" indent="-457200">
              <a:lnSpc>
                <a:spcPct val="100000"/>
              </a:lnSpc>
              <a:spcBef>
                <a:spcPts val="0"/>
              </a:spcBef>
              <a:spcAft>
                <a:spcPts val="1200"/>
              </a:spcAft>
              <a:buSzPct val="80000"/>
              <a:buFontTx/>
              <a:buAutoNum type="arabicPeriod"/>
            </a:pPr>
            <a:r>
              <a:rPr lang="en-US" sz="2400" dirty="0"/>
              <a:t>Voters were asked their opinions on policy issues and then given fabricated poll results on the same topics. They were asked if their opinions changed and why.</a:t>
            </a:r>
          </a:p>
          <a:p>
            <a:pPr marL="457200" lvl="0" indent="-457200">
              <a:lnSpc>
                <a:spcPct val="100000"/>
              </a:lnSpc>
              <a:spcBef>
                <a:spcPts val="0"/>
              </a:spcBef>
              <a:spcAft>
                <a:spcPts val="1200"/>
              </a:spcAft>
              <a:buSzPct val="80000"/>
              <a:buAutoNum type="arabicPeriod"/>
            </a:pPr>
            <a:r>
              <a:rPr lang="en-US" sz="2400" dirty="0"/>
              <a:t>Restaurant goers were asked how much they would pay for items on a menu by reading only the descriptions and then again after tasting the food.</a:t>
            </a:r>
          </a:p>
          <a:p>
            <a:pPr marL="457200" lvl="0" indent="-457200">
              <a:lnSpc>
                <a:spcPct val="100000"/>
              </a:lnSpc>
              <a:spcBef>
                <a:spcPts val="0"/>
              </a:spcBef>
              <a:buSzPct val="80000"/>
              <a:buAutoNum type="arabicPeriod"/>
            </a:pPr>
            <a:r>
              <a:rPr lang="en-US" sz="2400" dirty="0"/>
              <a:t>Shoppers at an upscale grocery store encountered a tasting booth with either 6 or 24 different flavors of jam. Researchers tracked how many approached the booth and how many made a choice.</a:t>
            </a:r>
          </a:p>
          <a:p>
            <a:pPr>
              <a:lnSpc>
                <a:spcPct val="100000"/>
              </a:lnSpc>
              <a:spcBef>
                <a:spcPts val="1000"/>
              </a:spcBef>
              <a:buSzPct val="80000"/>
            </a:pPr>
            <a:endParaRPr lang="en-US" sz="2400" dirty="0"/>
          </a:p>
          <a:p>
            <a:pPr>
              <a:lnSpc>
                <a:spcPct val="100000"/>
              </a:lnSpc>
              <a:spcBef>
                <a:spcPts val="1000"/>
              </a:spcBef>
              <a:buSzPct val="80000"/>
            </a:pPr>
            <a:endParaRPr lang="en-US" sz="2400" dirty="0"/>
          </a:p>
        </p:txBody>
      </p:sp>
      <p:cxnSp>
        <p:nvCxnSpPr>
          <p:cNvPr id="3" name="Straight Connector 2">
            <a:extLst>
              <a:ext uri="{FF2B5EF4-FFF2-40B4-BE49-F238E27FC236}">
                <a16:creationId xmlns:a16="http://schemas.microsoft.com/office/drawing/2014/main" id="{456247D8-63AE-174F-AB8E-28514C03E354}"/>
              </a:ext>
            </a:extLst>
          </p:cNvPr>
          <p:cNvCxnSpPr>
            <a:cxnSpLocks/>
          </p:cNvCxnSpPr>
          <p:nvPr/>
        </p:nvCxnSpPr>
        <p:spPr>
          <a:xfrm>
            <a:off x="1016000" y="3408680"/>
            <a:ext cx="75038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C119D4-20FD-3046-92BF-3A7539BFFBDE}"/>
              </a:ext>
            </a:extLst>
          </p:cNvPr>
          <p:cNvCxnSpPr>
            <a:cxnSpLocks/>
          </p:cNvCxnSpPr>
          <p:nvPr/>
        </p:nvCxnSpPr>
        <p:spPr>
          <a:xfrm>
            <a:off x="1016000" y="3784600"/>
            <a:ext cx="6451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DE0176-3E4D-CB44-9D06-717D90595D3D}"/>
              </a:ext>
            </a:extLst>
          </p:cNvPr>
          <p:cNvCxnSpPr>
            <a:cxnSpLocks/>
          </p:cNvCxnSpPr>
          <p:nvPr/>
        </p:nvCxnSpPr>
        <p:spPr>
          <a:xfrm>
            <a:off x="1016000" y="4140200"/>
            <a:ext cx="72440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3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3040790" cy="689285"/>
          </a:xfrm>
        </p:spPr>
        <p:txBody>
          <a:bodyPr/>
          <a:lstStyle/>
          <a:p>
            <a:pPr>
              <a:spcBef>
                <a:spcPts val="0"/>
              </a:spcBef>
            </a:pPr>
            <a:r>
              <a:rPr lang="en-US" dirty="0"/>
              <a:t>Just Jams?</a:t>
            </a:r>
          </a:p>
        </p:txBody>
      </p:sp>
      <p:grpSp>
        <p:nvGrpSpPr>
          <p:cNvPr id="42" name="Group 41">
            <a:extLst>
              <a:ext uri="{FF2B5EF4-FFF2-40B4-BE49-F238E27FC236}">
                <a16:creationId xmlns:a16="http://schemas.microsoft.com/office/drawing/2014/main" id="{E2A5CD7E-C596-D04E-ABC2-E2BD7EB3998C}"/>
              </a:ext>
            </a:extLst>
          </p:cNvPr>
          <p:cNvGrpSpPr/>
          <p:nvPr/>
        </p:nvGrpSpPr>
        <p:grpSpPr>
          <a:xfrm>
            <a:off x="958829" y="2743151"/>
            <a:ext cx="1714192" cy="3031252"/>
            <a:chOff x="1153076" y="2692351"/>
            <a:chExt cx="1714192" cy="3031252"/>
          </a:xfrm>
        </p:grpSpPr>
        <p:pic>
          <p:nvPicPr>
            <p:cNvPr id="3" name="Picture 2">
              <a:extLst>
                <a:ext uri="{FF2B5EF4-FFF2-40B4-BE49-F238E27FC236}">
                  <a16:creationId xmlns:a16="http://schemas.microsoft.com/office/drawing/2014/main" id="{F0BFF041-9CDB-8543-9249-BE5A97EB73D8}"/>
                </a:ext>
              </a:extLst>
            </p:cNvPr>
            <p:cNvPicPr>
              <a:picLocks noChangeAspect="1"/>
            </p:cNvPicPr>
            <p:nvPr/>
          </p:nvPicPr>
          <p:blipFill>
            <a:blip r:embed="rId3"/>
            <a:stretch>
              <a:fillRect/>
            </a:stretch>
          </p:blipFill>
          <p:spPr>
            <a:xfrm>
              <a:off x="1800776" y="2692351"/>
              <a:ext cx="418792" cy="880872"/>
            </a:xfrm>
            <a:prstGeom prst="rect">
              <a:avLst/>
            </a:prstGeom>
          </p:spPr>
        </p:pic>
        <p:pic>
          <p:nvPicPr>
            <p:cNvPr id="6" name="Picture 5">
              <a:extLst>
                <a:ext uri="{FF2B5EF4-FFF2-40B4-BE49-F238E27FC236}">
                  <a16:creationId xmlns:a16="http://schemas.microsoft.com/office/drawing/2014/main" id="{0BE149E6-216B-D148-8F6D-35783AFBEBF8}"/>
                </a:ext>
              </a:extLst>
            </p:cNvPr>
            <p:cNvPicPr>
              <a:picLocks noChangeAspect="1"/>
            </p:cNvPicPr>
            <p:nvPr/>
          </p:nvPicPr>
          <p:blipFill>
            <a:blip r:embed="rId3"/>
            <a:stretch>
              <a:fillRect/>
            </a:stretch>
          </p:blipFill>
          <p:spPr>
            <a:xfrm>
              <a:off x="1472608" y="3806411"/>
              <a:ext cx="418792" cy="880872"/>
            </a:xfrm>
            <a:prstGeom prst="rect">
              <a:avLst/>
            </a:prstGeom>
          </p:spPr>
        </p:pic>
        <p:pic>
          <p:nvPicPr>
            <p:cNvPr id="8" name="Picture 7">
              <a:extLst>
                <a:ext uri="{FF2B5EF4-FFF2-40B4-BE49-F238E27FC236}">
                  <a16:creationId xmlns:a16="http://schemas.microsoft.com/office/drawing/2014/main" id="{9DA52D0C-434D-FC4A-96C1-BA65A77443EC}"/>
                </a:ext>
              </a:extLst>
            </p:cNvPr>
            <p:cNvPicPr>
              <a:picLocks noChangeAspect="1"/>
            </p:cNvPicPr>
            <p:nvPr/>
          </p:nvPicPr>
          <p:blipFill>
            <a:blip r:embed="rId3"/>
            <a:stretch>
              <a:fillRect/>
            </a:stretch>
          </p:blipFill>
          <p:spPr>
            <a:xfrm>
              <a:off x="2120308" y="3806411"/>
              <a:ext cx="418792" cy="880872"/>
            </a:xfrm>
            <a:prstGeom prst="rect">
              <a:avLst/>
            </a:prstGeom>
          </p:spPr>
        </p:pic>
        <p:pic>
          <p:nvPicPr>
            <p:cNvPr id="9" name="Picture 8">
              <a:extLst>
                <a:ext uri="{FF2B5EF4-FFF2-40B4-BE49-F238E27FC236}">
                  <a16:creationId xmlns:a16="http://schemas.microsoft.com/office/drawing/2014/main" id="{84332A81-5453-B34A-AA62-3E59D057982D}"/>
                </a:ext>
              </a:extLst>
            </p:cNvPr>
            <p:cNvPicPr>
              <a:picLocks noChangeAspect="1"/>
            </p:cNvPicPr>
            <p:nvPr/>
          </p:nvPicPr>
          <p:blipFill>
            <a:blip r:embed="rId3"/>
            <a:stretch>
              <a:fillRect/>
            </a:stretch>
          </p:blipFill>
          <p:spPr>
            <a:xfrm>
              <a:off x="1153076" y="4842731"/>
              <a:ext cx="418792" cy="880872"/>
            </a:xfrm>
            <a:prstGeom prst="rect">
              <a:avLst/>
            </a:prstGeom>
          </p:spPr>
        </p:pic>
        <p:pic>
          <p:nvPicPr>
            <p:cNvPr id="10" name="Picture 9">
              <a:extLst>
                <a:ext uri="{FF2B5EF4-FFF2-40B4-BE49-F238E27FC236}">
                  <a16:creationId xmlns:a16="http://schemas.microsoft.com/office/drawing/2014/main" id="{3FB5FD5A-DC77-5248-9BD9-B6DF866C065F}"/>
                </a:ext>
              </a:extLst>
            </p:cNvPr>
            <p:cNvPicPr>
              <a:picLocks noChangeAspect="1"/>
            </p:cNvPicPr>
            <p:nvPr/>
          </p:nvPicPr>
          <p:blipFill>
            <a:blip r:embed="rId3"/>
            <a:stretch>
              <a:fillRect/>
            </a:stretch>
          </p:blipFill>
          <p:spPr>
            <a:xfrm>
              <a:off x="1800776" y="4842731"/>
              <a:ext cx="418792" cy="880872"/>
            </a:xfrm>
            <a:prstGeom prst="rect">
              <a:avLst/>
            </a:prstGeom>
          </p:spPr>
        </p:pic>
        <p:pic>
          <p:nvPicPr>
            <p:cNvPr id="11" name="Picture 10">
              <a:extLst>
                <a:ext uri="{FF2B5EF4-FFF2-40B4-BE49-F238E27FC236}">
                  <a16:creationId xmlns:a16="http://schemas.microsoft.com/office/drawing/2014/main" id="{5EBD8B36-27C4-D640-8DA9-89A4386A6B3D}"/>
                </a:ext>
              </a:extLst>
            </p:cNvPr>
            <p:cNvPicPr>
              <a:picLocks noChangeAspect="1"/>
            </p:cNvPicPr>
            <p:nvPr/>
          </p:nvPicPr>
          <p:blipFill>
            <a:blip r:embed="rId3"/>
            <a:stretch>
              <a:fillRect/>
            </a:stretch>
          </p:blipFill>
          <p:spPr>
            <a:xfrm>
              <a:off x="2448476" y="4842731"/>
              <a:ext cx="418792" cy="880872"/>
            </a:xfrm>
            <a:prstGeom prst="rect">
              <a:avLst/>
            </a:prstGeom>
          </p:spPr>
        </p:pic>
      </p:grpSp>
      <p:grpSp>
        <p:nvGrpSpPr>
          <p:cNvPr id="43" name="Group 42">
            <a:extLst>
              <a:ext uri="{FF2B5EF4-FFF2-40B4-BE49-F238E27FC236}">
                <a16:creationId xmlns:a16="http://schemas.microsoft.com/office/drawing/2014/main" id="{FE4AC5E9-5CB2-A646-804E-967B032D1896}"/>
              </a:ext>
            </a:extLst>
          </p:cNvPr>
          <p:cNvGrpSpPr/>
          <p:nvPr/>
        </p:nvGrpSpPr>
        <p:grpSpPr>
          <a:xfrm>
            <a:off x="3877131" y="790653"/>
            <a:ext cx="4287720" cy="5000244"/>
            <a:chOff x="3703203" y="658573"/>
            <a:chExt cx="4287720" cy="5000244"/>
          </a:xfrm>
        </p:grpSpPr>
        <p:pic>
          <p:nvPicPr>
            <p:cNvPr id="13" name="Picture 12">
              <a:extLst>
                <a:ext uri="{FF2B5EF4-FFF2-40B4-BE49-F238E27FC236}">
                  <a16:creationId xmlns:a16="http://schemas.microsoft.com/office/drawing/2014/main" id="{15309AB1-19CE-304B-9B63-13CFBCE6070F}"/>
                </a:ext>
              </a:extLst>
            </p:cNvPr>
            <p:cNvPicPr>
              <a:picLocks noChangeAspect="1"/>
            </p:cNvPicPr>
            <p:nvPr/>
          </p:nvPicPr>
          <p:blipFill>
            <a:blip r:embed="rId3"/>
            <a:stretch>
              <a:fillRect/>
            </a:stretch>
          </p:blipFill>
          <p:spPr>
            <a:xfrm>
              <a:off x="4998603" y="658573"/>
              <a:ext cx="418792" cy="880872"/>
            </a:xfrm>
            <a:prstGeom prst="rect">
              <a:avLst/>
            </a:prstGeom>
          </p:spPr>
        </p:pic>
        <p:pic>
          <p:nvPicPr>
            <p:cNvPr id="17" name="Picture 16">
              <a:extLst>
                <a:ext uri="{FF2B5EF4-FFF2-40B4-BE49-F238E27FC236}">
                  <a16:creationId xmlns:a16="http://schemas.microsoft.com/office/drawing/2014/main" id="{3BB13F13-E0CF-BE45-80B9-AD87A6AFC770}"/>
                </a:ext>
              </a:extLst>
            </p:cNvPr>
            <p:cNvPicPr>
              <a:picLocks noChangeAspect="1"/>
            </p:cNvPicPr>
            <p:nvPr/>
          </p:nvPicPr>
          <p:blipFill>
            <a:blip r:embed="rId3"/>
            <a:stretch>
              <a:fillRect/>
            </a:stretch>
          </p:blipFill>
          <p:spPr>
            <a:xfrm>
              <a:off x="4675984" y="1694893"/>
              <a:ext cx="418792" cy="880872"/>
            </a:xfrm>
            <a:prstGeom prst="rect">
              <a:avLst/>
            </a:prstGeom>
          </p:spPr>
        </p:pic>
        <p:pic>
          <p:nvPicPr>
            <p:cNvPr id="18" name="Picture 17">
              <a:extLst>
                <a:ext uri="{FF2B5EF4-FFF2-40B4-BE49-F238E27FC236}">
                  <a16:creationId xmlns:a16="http://schemas.microsoft.com/office/drawing/2014/main" id="{4D99E36E-2F1E-6A43-8394-6ED036FC29BD}"/>
                </a:ext>
              </a:extLst>
            </p:cNvPr>
            <p:cNvPicPr>
              <a:picLocks noChangeAspect="1"/>
            </p:cNvPicPr>
            <p:nvPr/>
          </p:nvPicPr>
          <p:blipFill>
            <a:blip r:embed="rId3"/>
            <a:stretch>
              <a:fillRect/>
            </a:stretch>
          </p:blipFill>
          <p:spPr>
            <a:xfrm>
              <a:off x="6276731" y="658573"/>
              <a:ext cx="418792" cy="880872"/>
            </a:xfrm>
            <a:prstGeom prst="rect">
              <a:avLst/>
            </a:prstGeom>
          </p:spPr>
        </p:pic>
        <p:pic>
          <p:nvPicPr>
            <p:cNvPr id="21" name="Picture 20">
              <a:extLst>
                <a:ext uri="{FF2B5EF4-FFF2-40B4-BE49-F238E27FC236}">
                  <a16:creationId xmlns:a16="http://schemas.microsoft.com/office/drawing/2014/main" id="{2BA691BD-C107-CF46-B154-6AD277828DBC}"/>
                </a:ext>
              </a:extLst>
            </p:cNvPr>
            <p:cNvPicPr>
              <a:picLocks noChangeAspect="1"/>
            </p:cNvPicPr>
            <p:nvPr/>
          </p:nvPicPr>
          <p:blipFill>
            <a:blip r:embed="rId3"/>
            <a:stretch>
              <a:fillRect/>
            </a:stretch>
          </p:blipFill>
          <p:spPr>
            <a:xfrm>
              <a:off x="5306412" y="1694893"/>
              <a:ext cx="418792" cy="880872"/>
            </a:xfrm>
            <a:prstGeom prst="rect">
              <a:avLst/>
            </a:prstGeom>
          </p:spPr>
        </p:pic>
        <p:pic>
          <p:nvPicPr>
            <p:cNvPr id="22" name="Picture 21">
              <a:extLst>
                <a:ext uri="{FF2B5EF4-FFF2-40B4-BE49-F238E27FC236}">
                  <a16:creationId xmlns:a16="http://schemas.microsoft.com/office/drawing/2014/main" id="{0B89EB32-54F2-5843-9A38-C761333E0451}"/>
                </a:ext>
              </a:extLst>
            </p:cNvPr>
            <p:cNvPicPr>
              <a:picLocks noChangeAspect="1"/>
            </p:cNvPicPr>
            <p:nvPr/>
          </p:nvPicPr>
          <p:blipFill>
            <a:blip r:embed="rId3"/>
            <a:stretch>
              <a:fillRect/>
            </a:stretch>
          </p:blipFill>
          <p:spPr>
            <a:xfrm>
              <a:off x="5954112" y="1694893"/>
              <a:ext cx="418792" cy="880872"/>
            </a:xfrm>
            <a:prstGeom prst="rect">
              <a:avLst/>
            </a:prstGeom>
          </p:spPr>
        </p:pic>
        <p:pic>
          <p:nvPicPr>
            <p:cNvPr id="23" name="Picture 22">
              <a:extLst>
                <a:ext uri="{FF2B5EF4-FFF2-40B4-BE49-F238E27FC236}">
                  <a16:creationId xmlns:a16="http://schemas.microsoft.com/office/drawing/2014/main" id="{F5127F9D-EE9A-1F48-BC1E-25FE201D4194}"/>
                </a:ext>
              </a:extLst>
            </p:cNvPr>
            <p:cNvPicPr>
              <a:picLocks noChangeAspect="1"/>
            </p:cNvPicPr>
            <p:nvPr/>
          </p:nvPicPr>
          <p:blipFill>
            <a:blip r:embed="rId3"/>
            <a:stretch>
              <a:fillRect/>
            </a:stretch>
          </p:blipFill>
          <p:spPr>
            <a:xfrm>
              <a:off x="6601812" y="1694893"/>
              <a:ext cx="418792" cy="880872"/>
            </a:xfrm>
            <a:prstGeom prst="rect">
              <a:avLst/>
            </a:prstGeom>
          </p:spPr>
        </p:pic>
        <p:pic>
          <p:nvPicPr>
            <p:cNvPr id="24" name="Picture 23">
              <a:extLst>
                <a:ext uri="{FF2B5EF4-FFF2-40B4-BE49-F238E27FC236}">
                  <a16:creationId xmlns:a16="http://schemas.microsoft.com/office/drawing/2014/main" id="{55CE5504-03A5-3D45-A92F-BDC7A66D3891}"/>
                </a:ext>
              </a:extLst>
            </p:cNvPr>
            <p:cNvPicPr>
              <a:picLocks noChangeAspect="1"/>
            </p:cNvPicPr>
            <p:nvPr/>
          </p:nvPicPr>
          <p:blipFill>
            <a:blip r:embed="rId3"/>
            <a:stretch>
              <a:fillRect/>
            </a:stretch>
          </p:blipFill>
          <p:spPr>
            <a:xfrm>
              <a:off x="4028284" y="3741625"/>
              <a:ext cx="418792" cy="880872"/>
            </a:xfrm>
            <a:prstGeom prst="rect">
              <a:avLst/>
            </a:prstGeom>
          </p:spPr>
        </p:pic>
        <p:pic>
          <p:nvPicPr>
            <p:cNvPr id="25" name="Picture 24">
              <a:extLst>
                <a:ext uri="{FF2B5EF4-FFF2-40B4-BE49-F238E27FC236}">
                  <a16:creationId xmlns:a16="http://schemas.microsoft.com/office/drawing/2014/main" id="{A35849D2-4B21-B44E-8B63-67ADE94AF1E5}"/>
                </a:ext>
              </a:extLst>
            </p:cNvPr>
            <p:cNvPicPr>
              <a:picLocks noChangeAspect="1"/>
            </p:cNvPicPr>
            <p:nvPr/>
          </p:nvPicPr>
          <p:blipFill>
            <a:blip r:embed="rId3"/>
            <a:stretch>
              <a:fillRect/>
            </a:stretch>
          </p:blipFill>
          <p:spPr>
            <a:xfrm>
              <a:off x="4675984" y="3741625"/>
              <a:ext cx="418792" cy="880872"/>
            </a:xfrm>
            <a:prstGeom prst="rect">
              <a:avLst/>
            </a:prstGeom>
          </p:spPr>
        </p:pic>
        <p:pic>
          <p:nvPicPr>
            <p:cNvPr id="26" name="Picture 25">
              <a:extLst>
                <a:ext uri="{FF2B5EF4-FFF2-40B4-BE49-F238E27FC236}">
                  <a16:creationId xmlns:a16="http://schemas.microsoft.com/office/drawing/2014/main" id="{822A7746-8C01-4C4A-914E-8BAE9CF02B59}"/>
                </a:ext>
              </a:extLst>
            </p:cNvPr>
            <p:cNvPicPr>
              <a:picLocks noChangeAspect="1"/>
            </p:cNvPicPr>
            <p:nvPr/>
          </p:nvPicPr>
          <p:blipFill>
            <a:blip r:embed="rId3"/>
            <a:stretch>
              <a:fillRect/>
            </a:stretch>
          </p:blipFill>
          <p:spPr>
            <a:xfrm>
              <a:off x="5323684" y="3741625"/>
              <a:ext cx="418792" cy="880872"/>
            </a:xfrm>
            <a:prstGeom prst="rect">
              <a:avLst/>
            </a:prstGeom>
          </p:spPr>
        </p:pic>
        <p:pic>
          <p:nvPicPr>
            <p:cNvPr id="27" name="Picture 26">
              <a:extLst>
                <a:ext uri="{FF2B5EF4-FFF2-40B4-BE49-F238E27FC236}">
                  <a16:creationId xmlns:a16="http://schemas.microsoft.com/office/drawing/2014/main" id="{1D9DABA3-28DD-4A4B-8F38-24CA5E096F16}"/>
                </a:ext>
              </a:extLst>
            </p:cNvPr>
            <p:cNvPicPr>
              <a:picLocks noChangeAspect="1"/>
            </p:cNvPicPr>
            <p:nvPr/>
          </p:nvPicPr>
          <p:blipFill>
            <a:blip r:embed="rId3"/>
            <a:stretch>
              <a:fillRect/>
            </a:stretch>
          </p:blipFill>
          <p:spPr>
            <a:xfrm>
              <a:off x="4350903" y="4777945"/>
              <a:ext cx="418792" cy="880872"/>
            </a:xfrm>
            <a:prstGeom prst="rect">
              <a:avLst/>
            </a:prstGeom>
          </p:spPr>
        </p:pic>
        <p:pic>
          <p:nvPicPr>
            <p:cNvPr id="28" name="Picture 27">
              <a:extLst>
                <a:ext uri="{FF2B5EF4-FFF2-40B4-BE49-F238E27FC236}">
                  <a16:creationId xmlns:a16="http://schemas.microsoft.com/office/drawing/2014/main" id="{B3D5A487-3747-3C40-A89A-4701EBF136ED}"/>
                </a:ext>
              </a:extLst>
            </p:cNvPr>
            <p:cNvPicPr>
              <a:picLocks noChangeAspect="1"/>
            </p:cNvPicPr>
            <p:nvPr/>
          </p:nvPicPr>
          <p:blipFill>
            <a:blip r:embed="rId3"/>
            <a:stretch>
              <a:fillRect/>
            </a:stretch>
          </p:blipFill>
          <p:spPr>
            <a:xfrm>
              <a:off x="4998603" y="4777945"/>
              <a:ext cx="418792" cy="880872"/>
            </a:xfrm>
            <a:prstGeom prst="rect">
              <a:avLst/>
            </a:prstGeom>
          </p:spPr>
        </p:pic>
        <p:pic>
          <p:nvPicPr>
            <p:cNvPr id="29" name="Picture 28">
              <a:extLst>
                <a:ext uri="{FF2B5EF4-FFF2-40B4-BE49-F238E27FC236}">
                  <a16:creationId xmlns:a16="http://schemas.microsoft.com/office/drawing/2014/main" id="{526F27E2-1B00-8840-8F41-375E82BD00B6}"/>
                </a:ext>
              </a:extLst>
            </p:cNvPr>
            <p:cNvPicPr>
              <a:picLocks noChangeAspect="1"/>
            </p:cNvPicPr>
            <p:nvPr/>
          </p:nvPicPr>
          <p:blipFill>
            <a:blip r:embed="rId3"/>
            <a:stretch>
              <a:fillRect/>
            </a:stretch>
          </p:blipFill>
          <p:spPr>
            <a:xfrm>
              <a:off x="5646303" y="4777945"/>
              <a:ext cx="418792" cy="880872"/>
            </a:xfrm>
            <a:prstGeom prst="rect">
              <a:avLst/>
            </a:prstGeom>
          </p:spPr>
        </p:pic>
        <p:pic>
          <p:nvPicPr>
            <p:cNvPr id="30" name="Picture 29">
              <a:extLst>
                <a:ext uri="{FF2B5EF4-FFF2-40B4-BE49-F238E27FC236}">
                  <a16:creationId xmlns:a16="http://schemas.microsoft.com/office/drawing/2014/main" id="{D5941D92-B85D-6245-AFB8-CEFAA509697C}"/>
                </a:ext>
              </a:extLst>
            </p:cNvPr>
            <p:cNvPicPr>
              <a:picLocks noChangeAspect="1"/>
            </p:cNvPicPr>
            <p:nvPr/>
          </p:nvPicPr>
          <p:blipFill>
            <a:blip r:embed="rId3"/>
            <a:stretch>
              <a:fillRect/>
            </a:stretch>
          </p:blipFill>
          <p:spPr>
            <a:xfrm>
              <a:off x="5954112" y="3741625"/>
              <a:ext cx="418792" cy="880872"/>
            </a:xfrm>
            <a:prstGeom prst="rect">
              <a:avLst/>
            </a:prstGeom>
          </p:spPr>
        </p:pic>
        <p:pic>
          <p:nvPicPr>
            <p:cNvPr id="31" name="Picture 30">
              <a:extLst>
                <a:ext uri="{FF2B5EF4-FFF2-40B4-BE49-F238E27FC236}">
                  <a16:creationId xmlns:a16="http://schemas.microsoft.com/office/drawing/2014/main" id="{5ED0CF27-3145-034D-AC76-B0196437C0FE}"/>
                </a:ext>
              </a:extLst>
            </p:cNvPr>
            <p:cNvPicPr>
              <a:picLocks noChangeAspect="1"/>
            </p:cNvPicPr>
            <p:nvPr/>
          </p:nvPicPr>
          <p:blipFill>
            <a:blip r:embed="rId3"/>
            <a:stretch>
              <a:fillRect/>
            </a:stretch>
          </p:blipFill>
          <p:spPr>
            <a:xfrm>
              <a:off x="6601812" y="3741625"/>
              <a:ext cx="418792" cy="880872"/>
            </a:xfrm>
            <a:prstGeom prst="rect">
              <a:avLst/>
            </a:prstGeom>
          </p:spPr>
        </p:pic>
        <p:pic>
          <p:nvPicPr>
            <p:cNvPr id="32" name="Picture 31">
              <a:extLst>
                <a:ext uri="{FF2B5EF4-FFF2-40B4-BE49-F238E27FC236}">
                  <a16:creationId xmlns:a16="http://schemas.microsoft.com/office/drawing/2014/main" id="{42BAD8FD-48EB-6E47-80DE-96901203CB19}"/>
                </a:ext>
              </a:extLst>
            </p:cNvPr>
            <p:cNvPicPr>
              <a:picLocks noChangeAspect="1"/>
            </p:cNvPicPr>
            <p:nvPr/>
          </p:nvPicPr>
          <p:blipFill>
            <a:blip r:embed="rId3"/>
            <a:stretch>
              <a:fillRect/>
            </a:stretch>
          </p:blipFill>
          <p:spPr>
            <a:xfrm>
              <a:off x="7249512" y="3741625"/>
              <a:ext cx="418792" cy="880872"/>
            </a:xfrm>
            <a:prstGeom prst="rect">
              <a:avLst/>
            </a:prstGeom>
          </p:spPr>
        </p:pic>
        <p:pic>
          <p:nvPicPr>
            <p:cNvPr id="33" name="Picture 32">
              <a:extLst>
                <a:ext uri="{FF2B5EF4-FFF2-40B4-BE49-F238E27FC236}">
                  <a16:creationId xmlns:a16="http://schemas.microsoft.com/office/drawing/2014/main" id="{C910FF3E-65DF-E549-8315-2DF45DAFD7DB}"/>
                </a:ext>
              </a:extLst>
            </p:cNvPr>
            <p:cNvPicPr>
              <a:picLocks noChangeAspect="1"/>
            </p:cNvPicPr>
            <p:nvPr/>
          </p:nvPicPr>
          <p:blipFill>
            <a:blip r:embed="rId3"/>
            <a:stretch>
              <a:fillRect/>
            </a:stretch>
          </p:blipFill>
          <p:spPr>
            <a:xfrm>
              <a:off x="6276731" y="4777945"/>
              <a:ext cx="418792" cy="880872"/>
            </a:xfrm>
            <a:prstGeom prst="rect">
              <a:avLst/>
            </a:prstGeom>
          </p:spPr>
        </p:pic>
        <p:pic>
          <p:nvPicPr>
            <p:cNvPr id="34" name="Picture 33">
              <a:extLst>
                <a:ext uri="{FF2B5EF4-FFF2-40B4-BE49-F238E27FC236}">
                  <a16:creationId xmlns:a16="http://schemas.microsoft.com/office/drawing/2014/main" id="{6EFD3B94-80F8-F745-AA79-A89FCD9A368C}"/>
                </a:ext>
              </a:extLst>
            </p:cNvPr>
            <p:cNvPicPr>
              <a:picLocks noChangeAspect="1"/>
            </p:cNvPicPr>
            <p:nvPr/>
          </p:nvPicPr>
          <p:blipFill>
            <a:blip r:embed="rId3"/>
            <a:stretch>
              <a:fillRect/>
            </a:stretch>
          </p:blipFill>
          <p:spPr>
            <a:xfrm>
              <a:off x="6924431" y="4777945"/>
              <a:ext cx="418792" cy="880872"/>
            </a:xfrm>
            <a:prstGeom prst="rect">
              <a:avLst/>
            </a:prstGeom>
          </p:spPr>
        </p:pic>
        <p:pic>
          <p:nvPicPr>
            <p:cNvPr id="35" name="Picture 34">
              <a:extLst>
                <a:ext uri="{FF2B5EF4-FFF2-40B4-BE49-F238E27FC236}">
                  <a16:creationId xmlns:a16="http://schemas.microsoft.com/office/drawing/2014/main" id="{D0094B32-1235-0542-AADD-3AA305D5C824}"/>
                </a:ext>
              </a:extLst>
            </p:cNvPr>
            <p:cNvPicPr>
              <a:picLocks noChangeAspect="1"/>
            </p:cNvPicPr>
            <p:nvPr/>
          </p:nvPicPr>
          <p:blipFill>
            <a:blip r:embed="rId3"/>
            <a:stretch>
              <a:fillRect/>
            </a:stretch>
          </p:blipFill>
          <p:spPr>
            <a:xfrm>
              <a:off x="7572131" y="4777945"/>
              <a:ext cx="418792" cy="880872"/>
            </a:xfrm>
            <a:prstGeom prst="rect">
              <a:avLst/>
            </a:prstGeom>
          </p:spPr>
        </p:pic>
        <p:pic>
          <p:nvPicPr>
            <p:cNvPr id="36" name="Picture 35">
              <a:extLst>
                <a:ext uri="{FF2B5EF4-FFF2-40B4-BE49-F238E27FC236}">
                  <a16:creationId xmlns:a16="http://schemas.microsoft.com/office/drawing/2014/main" id="{23EB09F6-1EE1-4149-9086-EB6BA95B4719}"/>
                </a:ext>
              </a:extLst>
            </p:cNvPr>
            <p:cNvPicPr>
              <a:picLocks noChangeAspect="1"/>
            </p:cNvPicPr>
            <p:nvPr/>
          </p:nvPicPr>
          <p:blipFill>
            <a:blip r:embed="rId3"/>
            <a:stretch>
              <a:fillRect/>
            </a:stretch>
          </p:blipFill>
          <p:spPr>
            <a:xfrm>
              <a:off x="3703203" y="4777945"/>
              <a:ext cx="418792" cy="880872"/>
            </a:xfrm>
            <a:prstGeom prst="rect">
              <a:avLst/>
            </a:prstGeom>
          </p:spPr>
        </p:pic>
        <p:pic>
          <p:nvPicPr>
            <p:cNvPr id="37" name="Picture 36">
              <a:extLst>
                <a:ext uri="{FF2B5EF4-FFF2-40B4-BE49-F238E27FC236}">
                  <a16:creationId xmlns:a16="http://schemas.microsoft.com/office/drawing/2014/main" id="{D3160FF9-C40E-4049-903E-407F278781C3}"/>
                </a:ext>
              </a:extLst>
            </p:cNvPr>
            <p:cNvPicPr>
              <a:picLocks noChangeAspect="1"/>
            </p:cNvPicPr>
            <p:nvPr/>
          </p:nvPicPr>
          <p:blipFill>
            <a:blip r:embed="rId3"/>
            <a:stretch>
              <a:fillRect/>
            </a:stretch>
          </p:blipFill>
          <p:spPr>
            <a:xfrm>
              <a:off x="4350903" y="2722577"/>
              <a:ext cx="418792" cy="880872"/>
            </a:xfrm>
            <a:prstGeom prst="rect">
              <a:avLst/>
            </a:prstGeom>
          </p:spPr>
        </p:pic>
        <p:pic>
          <p:nvPicPr>
            <p:cNvPr id="38" name="Picture 37">
              <a:extLst>
                <a:ext uri="{FF2B5EF4-FFF2-40B4-BE49-F238E27FC236}">
                  <a16:creationId xmlns:a16="http://schemas.microsoft.com/office/drawing/2014/main" id="{22287D7E-6A6E-5A41-AD1D-6B3E726783F5}"/>
                </a:ext>
              </a:extLst>
            </p:cNvPr>
            <p:cNvPicPr>
              <a:picLocks noChangeAspect="1"/>
            </p:cNvPicPr>
            <p:nvPr/>
          </p:nvPicPr>
          <p:blipFill>
            <a:blip r:embed="rId3"/>
            <a:stretch>
              <a:fillRect/>
            </a:stretch>
          </p:blipFill>
          <p:spPr>
            <a:xfrm>
              <a:off x="4998603" y="2722577"/>
              <a:ext cx="418792" cy="880872"/>
            </a:xfrm>
            <a:prstGeom prst="rect">
              <a:avLst/>
            </a:prstGeom>
          </p:spPr>
        </p:pic>
        <p:pic>
          <p:nvPicPr>
            <p:cNvPr id="39" name="Picture 38">
              <a:extLst>
                <a:ext uri="{FF2B5EF4-FFF2-40B4-BE49-F238E27FC236}">
                  <a16:creationId xmlns:a16="http://schemas.microsoft.com/office/drawing/2014/main" id="{DBE20842-ABB5-DB42-BE83-F37EEFAA915D}"/>
                </a:ext>
              </a:extLst>
            </p:cNvPr>
            <p:cNvPicPr>
              <a:picLocks noChangeAspect="1"/>
            </p:cNvPicPr>
            <p:nvPr/>
          </p:nvPicPr>
          <p:blipFill>
            <a:blip r:embed="rId3"/>
            <a:stretch>
              <a:fillRect/>
            </a:stretch>
          </p:blipFill>
          <p:spPr>
            <a:xfrm>
              <a:off x="5646303" y="2722577"/>
              <a:ext cx="418792" cy="880872"/>
            </a:xfrm>
            <a:prstGeom prst="rect">
              <a:avLst/>
            </a:prstGeom>
          </p:spPr>
        </p:pic>
        <p:pic>
          <p:nvPicPr>
            <p:cNvPr id="40" name="Picture 39">
              <a:extLst>
                <a:ext uri="{FF2B5EF4-FFF2-40B4-BE49-F238E27FC236}">
                  <a16:creationId xmlns:a16="http://schemas.microsoft.com/office/drawing/2014/main" id="{DFABAD97-26A6-9741-A9E4-24EE203EA927}"/>
                </a:ext>
              </a:extLst>
            </p:cNvPr>
            <p:cNvPicPr>
              <a:picLocks noChangeAspect="1"/>
            </p:cNvPicPr>
            <p:nvPr/>
          </p:nvPicPr>
          <p:blipFill>
            <a:blip r:embed="rId3"/>
            <a:stretch>
              <a:fillRect/>
            </a:stretch>
          </p:blipFill>
          <p:spPr>
            <a:xfrm>
              <a:off x="6276731" y="2722577"/>
              <a:ext cx="418792" cy="880872"/>
            </a:xfrm>
            <a:prstGeom prst="rect">
              <a:avLst/>
            </a:prstGeom>
          </p:spPr>
        </p:pic>
        <p:pic>
          <p:nvPicPr>
            <p:cNvPr id="41" name="Picture 40">
              <a:extLst>
                <a:ext uri="{FF2B5EF4-FFF2-40B4-BE49-F238E27FC236}">
                  <a16:creationId xmlns:a16="http://schemas.microsoft.com/office/drawing/2014/main" id="{688B47E8-56E5-5D41-9AEF-38BE71D0E2B6}"/>
                </a:ext>
              </a:extLst>
            </p:cNvPr>
            <p:cNvPicPr>
              <a:picLocks noChangeAspect="1"/>
            </p:cNvPicPr>
            <p:nvPr/>
          </p:nvPicPr>
          <p:blipFill>
            <a:blip r:embed="rId3"/>
            <a:stretch>
              <a:fillRect/>
            </a:stretch>
          </p:blipFill>
          <p:spPr>
            <a:xfrm>
              <a:off x="6924431" y="2722577"/>
              <a:ext cx="418792" cy="880872"/>
            </a:xfrm>
            <a:prstGeom prst="rect">
              <a:avLst/>
            </a:prstGeom>
          </p:spPr>
        </p:pic>
      </p:grpSp>
    </p:spTree>
    <p:extLst>
      <p:ext uri="{BB962C8B-B14F-4D97-AF65-F5344CB8AC3E}">
        <p14:creationId xmlns:p14="http://schemas.microsoft.com/office/powerpoint/2010/main" val="17802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Vignette 3 How We Are Affected By Others">
            <a:hlinkClick r:id="" action="ppaction://media"/>
            <a:extLst>
              <a:ext uri="{FF2B5EF4-FFF2-40B4-BE49-F238E27FC236}">
                <a16:creationId xmlns:a16="http://schemas.microsoft.com/office/drawing/2014/main" id="{46753717-9D38-9341-8DF6-63982AB1D3C7}"/>
              </a:ext>
            </a:extLst>
          </p:cNvPr>
          <p:cNvPicPr>
            <a:picLocks noRot="1" noChangeAspect="1"/>
          </p:cNvPicPr>
          <p:nvPr>
            <a:videoFile r:link="rId1"/>
          </p:nvPr>
        </p:nvPicPr>
        <p:blipFill>
          <a:blip r:embed="rId4"/>
          <a:stretch>
            <a:fillRect/>
          </a:stretch>
        </p:blipFill>
        <p:spPr>
          <a:xfrm>
            <a:off x="1866900" y="1905000"/>
            <a:ext cx="5410200" cy="3048000"/>
          </a:xfrm>
          <a:prstGeom prst="rect">
            <a:avLst/>
          </a:prstGeom>
          <a:ln>
            <a:solidFill>
              <a:schemeClr val="bg1">
                <a:lumMod val="75000"/>
              </a:schemeClr>
            </a:solidFill>
          </a:ln>
        </p:spPr>
      </p:pic>
    </p:spTree>
    <p:extLst>
      <p:ext uri="{BB962C8B-B14F-4D97-AF65-F5344CB8AC3E}">
        <p14:creationId xmlns:p14="http://schemas.microsoft.com/office/powerpoint/2010/main" val="24571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Sort the Experiments</a:t>
            </a:r>
          </a:p>
        </p:txBody>
      </p:sp>
      <p:pic>
        <p:nvPicPr>
          <p:cNvPr id="3" name="Picture 2">
            <a:extLst>
              <a:ext uri="{FF2B5EF4-FFF2-40B4-BE49-F238E27FC236}">
                <a16:creationId xmlns:a16="http://schemas.microsoft.com/office/drawing/2014/main" id="{C20F6495-491A-2E44-923F-BC2456C6F5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801" y="1965923"/>
            <a:ext cx="5758653" cy="3937038"/>
          </a:xfrm>
          <a:prstGeom prst="rect">
            <a:avLst/>
          </a:prstGeom>
        </p:spPr>
      </p:pic>
    </p:spTree>
    <p:extLst>
      <p:ext uri="{BB962C8B-B14F-4D97-AF65-F5344CB8AC3E}">
        <p14:creationId xmlns:p14="http://schemas.microsoft.com/office/powerpoint/2010/main" val="113191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55E83F-5204-7C4A-B501-AD4A40CCFD5E}"/>
              </a:ext>
            </a:extLst>
          </p:cNvPr>
          <p:cNvSpPr>
            <a:spLocks noGrp="1"/>
          </p:cNvSpPr>
          <p:nvPr>
            <p:ph type="ctrTitle"/>
          </p:nvPr>
        </p:nvSpPr>
        <p:spPr>
          <a:xfrm>
            <a:off x="495673" y="1266477"/>
            <a:ext cx="8003886" cy="689285"/>
          </a:xfrm>
        </p:spPr>
        <p:txBody>
          <a:bodyPr/>
          <a:lstStyle/>
          <a:p>
            <a:pPr>
              <a:spcBef>
                <a:spcPts val="0"/>
              </a:spcBef>
            </a:pPr>
            <a:r>
              <a:rPr lang="en-US" dirty="0"/>
              <a:t>Herding</a:t>
            </a:r>
          </a:p>
        </p:txBody>
      </p:sp>
      <p:sp>
        <p:nvSpPr>
          <p:cNvPr id="4" name="Google Shape;171;p20">
            <a:extLst>
              <a:ext uri="{FF2B5EF4-FFF2-40B4-BE49-F238E27FC236}">
                <a16:creationId xmlns:a16="http://schemas.microsoft.com/office/drawing/2014/main" id="{33CB5F35-7FC5-B84B-A960-A50A8BE0AE45}"/>
              </a:ext>
            </a:extLst>
          </p:cNvPr>
          <p:cNvSpPr txBox="1">
            <a:spLocks/>
          </p:cNvSpPr>
          <p:nvPr/>
        </p:nvSpPr>
        <p:spPr>
          <a:xfrm>
            <a:off x="495673" y="2040880"/>
            <a:ext cx="3822327" cy="138812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000" dirty="0"/>
              <a:t>Researchers observe the amount of food people eat when alone versus when they are with a group of people. </a:t>
            </a:r>
            <a:r>
              <a:rPr lang="en-US" sz="2000" dirty="0">
                <a:solidFill>
                  <a:srgbClr val="FF0000"/>
                </a:solidFill>
              </a:rPr>
              <a:t> </a:t>
            </a:r>
            <a:endParaRPr lang="en-US" sz="2000" dirty="0"/>
          </a:p>
          <a:p>
            <a:pPr>
              <a:spcBef>
                <a:spcPts val="1000"/>
              </a:spcBef>
            </a:pPr>
            <a:endParaRPr lang="en-US" sz="2000" dirty="0"/>
          </a:p>
        </p:txBody>
      </p:sp>
      <p:pic>
        <p:nvPicPr>
          <p:cNvPr id="5" name="Picture 4">
            <a:extLst>
              <a:ext uri="{FF2B5EF4-FFF2-40B4-BE49-F238E27FC236}">
                <a16:creationId xmlns:a16="http://schemas.microsoft.com/office/drawing/2014/main" id="{C143949C-6020-1245-BB51-19436088BD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18001" y="1797490"/>
            <a:ext cx="4582160" cy="1494350"/>
          </a:xfrm>
          <a:prstGeom prst="rect">
            <a:avLst/>
          </a:prstGeom>
        </p:spPr>
      </p:pic>
      <p:pic>
        <p:nvPicPr>
          <p:cNvPr id="8" name="Picture 7">
            <a:extLst>
              <a:ext uri="{FF2B5EF4-FFF2-40B4-BE49-F238E27FC236}">
                <a16:creationId xmlns:a16="http://schemas.microsoft.com/office/drawing/2014/main" id="{CFEB6140-A0B8-BE46-B900-D2CDED2BB42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38304" y="3657600"/>
            <a:ext cx="2841353" cy="1745513"/>
          </a:xfrm>
          <a:prstGeom prst="rect">
            <a:avLst/>
          </a:prstGeom>
        </p:spPr>
      </p:pic>
      <p:sp>
        <p:nvSpPr>
          <p:cNvPr id="9" name="Rectangle 8">
            <a:extLst>
              <a:ext uri="{FF2B5EF4-FFF2-40B4-BE49-F238E27FC236}">
                <a16:creationId xmlns:a16="http://schemas.microsoft.com/office/drawing/2014/main" id="{86524418-AC39-9841-818A-B4A1AC3B711E}"/>
              </a:ext>
            </a:extLst>
          </p:cNvPr>
          <p:cNvSpPr/>
          <p:nvPr/>
        </p:nvSpPr>
        <p:spPr>
          <a:xfrm>
            <a:off x="495673" y="3893973"/>
            <a:ext cx="4582160" cy="1631216"/>
          </a:xfrm>
          <a:prstGeom prst="rect">
            <a:avLst/>
          </a:prstGeom>
        </p:spPr>
        <p:txBody>
          <a:bodyPr wrap="square">
            <a:spAutoFit/>
          </a:bodyPr>
          <a:lstStyle/>
          <a:p>
            <a:pPr>
              <a:spcBef>
                <a:spcPts val="1200"/>
              </a:spcBef>
            </a:pPr>
            <a:r>
              <a:rPr lang="en-US" sz="2000" dirty="0">
                <a:latin typeface="Noto Sans" panose="020B0502040504020204" pitchFamily="34" charset="0"/>
                <a:ea typeface="Noto Sans" panose="020B0502040504020204" pitchFamily="34" charset="0"/>
                <a:cs typeface="Noto Sans" panose="020B0502040504020204" pitchFamily="34" charset="0"/>
              </a:rPr>
              <a:t>Voters were asked their opinions on policy issues and then given fabricated poll results on the same topics. They were asked if their opinions changed and why.</a:t>
            </a:r>
          </a:p>
        </p:txBody>
      </p:sp>
    </p:spTree>
    <p:extLst>
      <p:ext uri="{BB962C8B-B14F-4D97-AF65-F5344CB8AC3E}">
        <p14:creationId xmlns:p14="http://schemas.microsoft.com/office/powerpoint/2010/main" val="29918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2" ma:contentTypeDescription="Create a new document." ma:contentTypeScope="" ma:versionID="c2c5e231c551a4ce5f7d2f00e450fd27">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c87d07295a7819e3d0d633290f2d242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lcf76f155ced4ddcb4097134ff3c332f xmlns="0b5f8546-f232-423b-b5ab-b50858856574">
      <Terms xmlns="http://schemas.microsoft.com/office/infopath/2007/PartnerControls"/>
    </lcf76f155ced4ddcb4097134ff3c332f>
    <TaxCatchAll xmlns="2f80ae54-6d9f-4f2a-b7e8-58987361d6c8" xsi:nil="true"/>
    <Date xmlns="0b5f8546-f232-423b-b5ab-b50858856574" xsi:nil="true"/>
  </documentManagement>
</p:properties>
</file>

<file path=customXml/itemProps1.xml><?xml version="1.0" encoding="utf-8"?>
<ds:datastoreItem xmlns:ds="http://schemas.openxmlformats.org/officeDocument/2006/customXml" ds:itemID="{68BA6BDB-3FCB-4F66-8A7B-2E63F82445ED}"/>
</file>

<file path=customXml/itemProps2.xml><?xml version="1.0" encoding="utf-8"?>
<ds:datastoreItem xmlns:ds="http://schemas.openxmlformats.org/officeDocument/2006/customXml" ds:itemID="{A212BB96-7A10-48A9-871E-37A76470091D}"/>
</file>

<file path=customXml/itemProps3.xml><?xml version="1.0" encoding="utf-8"?>
<ds:datastoreItem xmlns:ds="http://schemas.openxmlformats.org/officeDocument/2006/customXml" ds:itemID="{30A9431D-361F-4527-A0FF-52927AFD15F8}"/>
</file>

<file path=docProps/app.xml><?xml version="1.0" encoding="utf-8"?>
<Properties xmlns="http://schemas.openxmlformats.org/officeDocument/2006/extended-properties" xmlns:vt="http://schemas.openxmlformats.org/officeDocument/2006/docPropsVTypes">
  <Template>Office Theme</Template>
  <TotalTime>3733</TotalTime>
  <Words>3940</Words>
  <Application>Microsoft Macintosh PowerPoint</Application>
  <PresentationFormat>On-screen Show (4:3)</PresentationFormat>
  <Paragraphs>245</Paragraphs>
  <Slides>27</Slides>
  <Notes>27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Verdana</vt:lpstr>
      <vt:lpstr>Calibri Light</vt:lpstr>
      <vt:lpstr>DIN Pro Regular</vt:lpstr>
      <vt:lpstr>Noto Sans</vt:lpstr>
      <vt:lpstr>Noto Sans Black</vt:lpstr>
      <vt:lpstr>Calibri</vt:lpstr>
      <vt:lpstr>Office Theme</vt:lpstr>
      <vt:lpstr>PowerPoint Presentation</vt:lpstr>
      <vt:lpstr>Spot the Fake</vt:lpstr>
      <vt:lpstr>A</vt:lpstr>
      <vt:lpstr>B</vt:lpstr>
      <vt:lpstr>C</vt:lpstr>
      <vt:lpstr>Just Jams?</vt:lpstr>
      <vt:lpstr>PowerPoint Presentation</vt:lpstr>
      <vt:lpstr>Sort the Experiments</vt:lpstr>
      <vt:lpstr>Herding</vt:lpstr>
      <vt:lpstr>Herding in Investing</vt:lpstr>
      <vt:lpstr>Decision Paralysis</vt:lpstr>
      <vt:lpstr>PowerPoint Presentation</vt:lpstr>
      <vt:lpstr>The Four Card Task</vt:lpstr>
      <vt:lpstr>Confirmation Bias</vt:lpstr>
      <vt:lpstr>Confirmation Bias</vt:lpstr>
      <vt:lpstr>Menu Engineering</vt:lpstr>
      <vt:lpstr>PowerPoint Presentation</vt:lpstr>
      <vt:lpstr>Activity: Analyze the Menus</vt:lpstr>
      <vt:lpstr>Risk on the Ranch</vt:lpstr>
      <vt:lpstr>Would You Rather…</vt:lpstr>
      <vt:lpstr>Richard Thaler</vt:lpstr>
      <vt:lpstr>Nudge Example: The Salad Bar</vt:lpstr>
      <vt:lpstr>Nudge Example: The Fly &amp; The Urinal</vt:lpstr>
      <vt:lpstr>Nudge Example: Retirement Savings</vt:lpstr>
      <vt:lpstr>Activity: Choice Architecture in Action</vt:lpstr>
      <vt:lpstr>Challenge: Nudging Teen Decision Making</vt:lpstr>
      <vt:lpstr>Choice Architecture and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237</cp:revision>
  <dcterms:created xsi:type="dcterms:W3CDTF">2018-10-31T19:03:45Z</dcterms:created>
  <dcterms:modified xsi:type="dcterms:W3CDTF">2021-11-05T21:51:47Z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